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notesSlides/notesSlide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1" r:id="rId3"/>
  </p:sldMasterIdLst>
  <p:notesMasterIdLst>
    <p:notesMasterId r:id="rId34"/>
  </p:notesMasterIdLst>
  <p:handoutMasterIdLst>
    <p:handoutMasterId r:id="rId35"/>
  </p:handoutMasterIdLst>
  <p:sldIdLst>
    <p:sldId id="1149" r:id="rId4"/>
    <p:sldId id="1536" r:id="rId5"/>
    <p:sldId id="1412" r:id="rId6"/>
    <p:sldId id="1414" r:id="rId7"/>
    <p:sldId id="1537" r:id="rId8"/>
    <p:sldId id="1477" r:id="rId9"/>
    <p:sldId id="1538" r:id="rId10"/>
    <p:sldId id="1478" r:id="rId11"/>
    <p:sldId id="1481" r:id="rId12"/>
    <p:sldId id="1482" r:id="rId13"/>
    <p:sldId id="1490" r:id="rId14"/>
    <p:sldId id="1493" r:id="rId15"/>
    <p:sldId id="1496" r:id="rId16"/>
    <p:sldId id="1499" r:id="rId17"/>
    <p:sldId id="1500" r:id="rId18"/>
    <p:sldId id="1502" r:id="rId19"/>
    <p:sldId id="1503" r:id="rId20"/>
    <p:sldId id="1505" r:id="rId21"/>
    <p:sldId id="1506" r:id="rId22"/>
    <p:sldId id="1516" r:id="rId23"/>
    <p:sldId id="1517" r:id="rId24"/>
    <p:sldId id="1519" r:id="rId25"/>
    <p:sldId id="1520" r:id="rId26"/>
    <p:sldId id="1521" r:id="rId27"/>
    <p:sldId id="1522" r:id="rId28"/>
    <p:sldId id="1523" r:id="rId29"/>
    <p:sldId id="1525" r:id="rId30"/>
    <p:sldId id="1526" r:id="rId31"/>
    <p:sldId id="1539" r:id="rId32"/>
    <p:sldId id="114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3" name="lenovo" initials="l" lastIdx="6" clrIdx="2"/>
  <p:cmAuthor id="4" name="Administrator" initials="A" lastIdx="4" clrIdx="3"/>
  <p:cmAuthor id="75" name="作者" initials="A" lastIdx="0" clrIdx="24"/>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660E"/>
    <a:srgbClr val="ED7110"/>
    <a:srgbClr val="FFFFFF"/>
    <a:srgbClr val="FC7F03"/>
    <a:srgbClr val="FFAB03"/>
    <a:srgbClr val="2C2E2E"/>
    <a:srgbClr val="FC39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14" d="100"/>
          <a:sy n="114"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FFB24-30CC-430A-835B-FF44FF221C43}" type="datetimeFigureOut">
              <a:rPr lang="zh-CN" altLang="en-US" smtClean="0"/>
              <a:t>2020/12/4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DB410-44E2-4E54-8D52-419DA5C9F9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FF2212-99AC-4247-8D0C-0292924B26BB}"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FF2212-99AC-4247-8D0C-0292924B26BB}"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D69LXP2\Desktop\400px_tools/pic_temp/pic_sup.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xml"/><Relationship Id="rId7"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png"/><Relationship Id="rId5" Type="http://schemas.openxmlformats.org/officeDocument/2006/relationships/tags" Target="../tags/tag51.xml"/><Relationship Id="rId10" Type="http://schemas.openxmlformats.org/officeDocument/2006/relationships/image" Target="../media/image5.png"/><Relationship Id="rId4" Type="http://schemas.openxmlformats.org/officeDocument/2006/relationships/tags" Target="../tags/tag50.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5.png"/><Relationship Id="rId5" Type="http://schemas.openxmlformats.org/officeDocument/2006/relationships/tags" Target="../tags/tag59.xml"/><Relationship Id="rId10" Type="http://schemas.openxmlformats.org/officeDocument/2006/relationships/slideMaster" Target="../slideMasters/slideMaster3.xml"/><Relationship Id="rId4" Type="http://schemas.openxmlformats.org/officeDocument/2006/relationships/tags" Target="../tags/tag58.xml"/><Relationship Id="rId9" Type="http://schemas.openxmlformats.org/officeDocument/2006/relationships/tags" Target="../tags/tag63.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5.png"/><Relationship Id="rId5" Type="http://schemas.openxmlformats.org/officeDocument/2006/relationships/tags" Target="../tags/tag68.xml"/><Relationship Id="rId10" Type="http://schemas.openxmlformats.org/officeDocument/2006/relationships/slideMaster" Target="../slideMasters/slideMaster3.xml"/><Relationship Id="rId4" Type="http://schemas.openxmlformats.org/officeDocument/2006/relationships/tags" Target="../tags/tag67.xml"/><Relationship Id="rId9"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png"/><Relationship Id="rId5" Type="http://schemas.openxmlformats.org/officeDocument/2006/relationships/tags" Target="../tags/tag77.xml"/><Relationship Id="rId10" Type="http://schemas.openxmlformats.org/officeDocument/2006/relationships/slideMaster" Target="../slideMasters/slideMaster3.xml"/><Relationship Id="rId4" Type="http://schemas.openxmlformats.org/officeDocument/2006/relationships/tags" Target="../tags/tag76.xml"/><Relationship Id="rId9" Type="http://schemas.openxmlformats.org/officeDocument/2006/relationships/tags" Target="../tags/tag8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5.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9.png"/><Relationship Id="rId5" Type="http://schemas.openxmlformats.org/officeDocument/2006/relationships/tags" Target="../tags/tag97.xml"/><Relationship Id="rId10" Type="http://schemas.openxmlformats.org/officeDocument/2006/relationships/image" Target="../media/image8.png"/><Relationship Id="rId4" Type="http://schemas.openxmlformats.org/officeDocument/2006/relationships/tags" Target="../tags/tag96.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Text Placeholder 21"/>
          <p:cNvSpPr>
            <a:spLocks noGrp="1"/>
          </p:cNvSpPr>
          <p:nvPr>
            <p:ph type="body" sz="quarter" idx="13" hasCustomPrompt="1"/>
          </p:nvPr>
        </p:nvSpPr>
        <p:spPr>
          <a:xfrm>
            <a:off x="137795" y="314960"/>
            <a:ext cx="4890135" cy="910590"/>
          </a:xfrm>
        </p:spPr>
        <p:txBody>
          <a:bodyPr anchor="ctr">
            <a:normAutofit/>
          </a:bodyPr>
          <a:lstStyle>
            <a:lvl1pPr marL="0" indent="0">
              <a:buNone/>
              <a:defRPr sz="2800">
                <a:latin typeface="微软雅黑" panose="020B0503020204020204" pitchFamily="34" charset="-122"/>
                <a:ea typeface="微软雅黑" panose="020B0503020204020204" pitchFamily="34" charset="-122"/>
              </a:defRPr>
            </a:lvl1pPr>
          </a:lstStyle>
          <a:p>
            <a:pPr lvl="0"/>
            <a:r>
              <a:rPr lang="en-US" dirty="0"/>
              <a:t>TITLE HERE</a:t>
            </a:r>
          </a:p>
        </p:txBody>
      </p:sp>
      <p:pic>
        <p:nvPicPr>
          <p:cNvPr id="10" name="图片 9"/>
          <p:cNvPicPr>
            <a:picLocks noChangeAspect="1"/>
          </p:cNvPicPr>
          <p:nvPr userDrawn="1"/>
        </p:nvPicPr>
        <p:blipFill>
          <a:blip r:embed="rId2" cstate="email"/>
          <a:stretch>
            <a:fillRect/>
          </a:stretch>
        </p:blipFill>
        <p:spPr>
          <a:xfrm>
            <a:off x="9935527" y="82550"/>
            <a:ext cx="2192338" cy="775940"/>
          </a:xfrm>
          <a:prstGeom prst="rect">
            <a:avLst/>
          </a:prstGeom>
        </p:spPr>
      </p:pic>
      <p:pic>
        <p:nvPicPr>
          <p:cNvPr id="4" name="图片 3"/>
          <p:cNvPicPr>
            <a:picLocks noChangeAspect="1"/>
          </p:cNvPicPr>
          <p:nvPr userDrawn="1"/>
        </p:nvPicPr>
        <p:blipFill>
          <a:blip r:embed="rId3"/>
          <a:stretch>
            <a:fillRect/>
          </a:stretch>
        </p:blipFill>
        <p:spPr>
          <a:xfrm>
            <a:off x="10335895" y="5059045"/>
            <a:ext cx="1856105" cy="1741170"/>
          </a:xfrm>
          <a:prstGeom prst="rect">
            <a:avLst/>
          </a:prstGeom>
        </p:spPr>
      </p:pic>
    </p:spTree>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6" name="日期占位符 15"/>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17" name="页脚占位符 16"/>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6"/>
            </p:custDataLst>
          </p:nvPr>
        </p:nvSpPr>
        <p:spPr>
          <a:xfrm>
            <a:off x="2286000" y="1799274"/>
            <a:ext cx="7620000" cy="2268855"/>
          </a:xfrm>
        </p:spPr>
        <p:txBody>
          <a:bodyPr vert="horz" wrap="square" lIns="90170" tIns="46990" rIns="90170" bIns="46990" anchor="ctr" anchorCtr="0">
            <a:normAutofit/>
          </a:bodyPr>
          <a:lstStyle>
            <a:lvl1pPr marL="0" marR="0" indent="0" algn="ctr" defTabSz="914400" rtl="0" eaLnBrk="1" fontAlgn="auto" latinLnBrk="0" hangingPunct="1">
              <a:lnSpc>
                <a:spcPct val="120000"/>
              </a:lnSpc>
              <a:spcBef>
                <a:spcPct val="0"/>
              </a:spcBef>
              <a:spcAft>
                <a:spcPts val="0"/>
              </a:spcAft>
              <a:buClrTx/>
              <a:buSzPts val="6000"/>
              <a:buFont typeface="Arial" panose="020B0604020202020204" pitchFamily="34" charset="0"/>
              <a:buNone/>
              <a:defRPr sz="6600" b="0" spc="8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2" name="副标题 1"/>
          <p:cNvSpPr>
            <a:spLocks noGrp="1"/>
          </p:cNvSpPr>
          <p:nvPr>
            <p:ph type="subTitle" idx="3" hasCustomPrompt="1"/>
            <p:custDataLst>
              <p:tags r:id="rId2"/>
            </p:custDataLst>
          </p:nvPr>
        </p:nvSpPr>
        <p:spPr>
          <a:xfrm>
            <a:off x="1652270" y="3282003"/>
            <a:ext cx="8890064" cy="1520811"/>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2"/>
          <p:cNvSpPr>
            <a:spLocks noGrp="1"/>
          </p:cNvSpPr>
          <p:nvPr>
            <p:ph type="ctrTitle" idx="2" hasCustomPrompt="1"/>
            <p:custDataLst>
              <p:tags r:id="rId3"/>
            </p:custDataLst>
          </p:nvPr>
        </p:nvSpPr>
        <p:spPr>
          <a:xfrm>
            <a:off x="1652270" y="2055183"/>
            <a:ext cx="8890064" cy="1099820"/>
          </a:xfrm>
        </p:spPr>
        <p:txBody>
          <a:bodyPr vert="horz" wrap="square" lIns="0" tIns="0" rIns="0" bIns="0" rtlCol="0" anchor="b" anchorCtr="0">
            <a:normAutofit lnSpcReduction="10000"/>
          </a:bodyPr>
          <a:lstStyle>
            <a:lvl1pPr marL="0" marR="0" algn="ctr" defTabSz="914400" rtl="0" eaLnBrk="1" fontAlgn="auto" latinLnBrk="0" hangingPunct="1">
              <a:lnSpc>
                <a:spcPct val="100000"/>
              </a:lnSpc>
              <a:spcBef>
                <a:spcPct val="0"/>
              </a:spcBef>
              <a:buClrTx/>
              <a:buSzTx/>
              <a:buFontTx/>
              <a:buNone/>
              <a:defRPr kumimoji="0" lang="zh-CN" altLang="en-US" sz="7145" b="1" i="0" u="none" strike="noStrike" kern="1200" cap="none" spc="-2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5153" y="1840732"/>
            <a:ext cx="3235350" cy="3176525"/>
          </a:xfrm>
          <a:prstGeom prst="rect">
            <a:avLst/>
          </a:prstGeom>
        </p:spPr>
      </p:pic>
      <p:pic>
        <p:nvPicPr>
          <p:cNvPr id="52" name="图片 51"/>
          <p:cNvPicPr>
            <a:picLocks noChangeAspect="1"/>
          </p:cNvPicPr>
          <p:nvPr>
            <p:custDataLst>
              <p:tags r:id="rId2"/>
            </p:custDataLst>
          </p:nvPr>
        </p:nvPicPr>
        <p:blipFill>
          <a:blip r:embed="rId8"/>
          <a:stretch>
            <a:fillRect/>
          </a:stretch>
        </p:blipFill>
        <p:spPr>
          <a:xfrm>
            <a:off x="11471910" y="6137910"/>
            <a:ext cx="720090" cy="720090"/>
          </a:xfrm>
          <a:prstGeom prst="rect">
            <a:avLst/>
          </a:prstGeom>
        </p:spPr>
      </p:pic>
      <p:pic>
        <p:nvPicPr>
          <p:cNvPr id="62" name="图片 61"/>
          <p:cNvPicPr>
            <a:picLocks noChangeAspect="1"/>
          </p:cNvPicPr>
          <p:nvPr>
            <p:custDataLst>
              <p:tags r:id="rId3"/>
            </p:custDataLst>
          </p:nvPr>
        </p:nvPicPr>
        <p:blipFill>
          <a:blip r:embed="rId9"/>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3"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58" name="图片 57"/>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498080" y="1274341"/>
            <a:ext cx="4389120" cy="4309317"/>
          </a:xfrm>
          <a:prstGeom prst="rect">
            <a:avLst/>
          </a:prstGeom>
        </p:spPr>
      </p:pic>
      <p:pic>
        <p:nvPicPr>
          <p:cNvPr id="52" name="图片 51"/>
          <p:cNvPicPr>
            <a:picLocks noChangeAspect="1"/>
          </p:cNvPicPr>
          <p:nvPr>
            <p:custDataLst>
              <p:tags r:id="rId2"/>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2020/12/4</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4"/>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5"/>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92" name="图片 9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52" name="图片 51"/>
          <p:cNvPicPr>
            <a:picLocks noChangeAspect="1"/>
          </p:cNvPicPr>
          <p:nvPr>
            <p:custDataLst>
              <p:tags r:id="rId1"/>
            </p:custDataLst>
          </p:nvPr>
        </p:nvPicPr>
        <p:blipFill>
          <a:blip r:embed="rId8"/>
          <a:stretch>
            <a:fillRect/>
          </a:stretch>
        </p:blipFill>
        <p:spPr>
          <a:xfrm>
            <a:off x="0" y="6137910"/>
            <a:ext cx="720090" cy="720090"/>
          </a:xfrm>
          <a:prstGeom prst="rect">
            <a:avLst/>
          </a:prstGeom>
        </p:spPr>
      </p:pic>
      <p:pic>
        <p:nvPicPr>
          <p:cNvPr id="62" name="图片 61"/>
          <p:cNvPicPr>
            <a:picLocks noChangeAspect="1"/>
          </p:cNvPicPr>
          <p:nvPr>
            <p:custDataLst>
              <p:tags r:id="rId2"/>
            </p:custDataLst>
          </p:nvPr>
        </p:nvPicPr>
        <p:blipFill>
          <a:blip r:embed="rId9"/>
          <a:stretch>
            <a:fillRect/>
          </a:stretch>
        </p:blipFill>
        <p:spPr>
          <a:xfrm>
            <a:off x="11471910" y="6132531"/>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1471910" y="0"/>
            <a:ext cx="720090" cy="720090"/>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1080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613791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6" name="矩形 5"/>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1"/>
          <a:stretch>
            <a:fillRect/>
          </a:stretch>
        </p:blipFill>
        <p:spPr>
          <a:xfrm>
            <a:off x="0" y="0"/>
            <a:ext cx="720090" cy="720090"/>
          </a:xfrm>
          <a:prstGeom prst="rect">
            <a:avLst/>
          </a:prstGeom>
        </p:spPr>
      </p:pic>
      <p:pic>
        <p:nvPicPr>
          <p:cNvPr id="62" name="图片 61"/>
          <p:cNvPicPr>
            <a:picLocks noChangeAspect="1"/>
          </p:cNvPicPr>
          <p:nvPr>
            <p:custDataLst>
              <p:tags r:id="rId3"/>
            </p:custDataLst>
          </p:nvPr>
        </p:nvPicPr>
        <p:blipFill>
          <a:blip r:embed="rId12"/>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3"/>
          <a:stretch>
            <a:fillRect/>
          </a:stretch>
        </p:blipFill>
        <p:spPr>
          <a:xfrm>
            <a:off x="11469510" y="-10800"/>
            <a:ext cx="720090" cy="720090"/>
          </a:xfrm>
          <a:prstGeom prst="rect">
            <a:avLst/>
          </a:prstGeom>
        </p:spPr>
      </p:pic>
      <p:pic>
        <p:nvPicPr>
          <p:cNvPr id="62" name="图片 61"/>
          <p:cNvPicPr>
            <a:picLocks noChangeAspect="1"/>
          </p:cNvPicPr>
          <p:nvPr>
            <p:custDataLst>
              <p:tags r:id="rId3"/>
            </p:custDataLst>
          </p:nvPr>
        </p:nvPicPr>
        <p:blipFill>
          <a:blip r:embed="rId14"/>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6" name="矩形 5"/>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52" name="图片 51"/>
          <p:cNvPicPr>
            <a:picLocks noChangeAspect="1"/>
          </p:cNvPicPr>
          <p:nvPr>
            <p:custDataLst>
              <p:tags r:id="rId2"/>
            </p:custDataLst>
          </p:nvPr>
        </p:nvPicPr>
        <p:blipFill>
          <a:blip r:embed="rId10"/>
          <a:stretch>
            <a:fillRect/>
          </a:stretch>
        </p:blipFill>
        <p:spPr>
          <a:xfrm>
            <a:off x="10438461" y="5104461"/>
            <a:ext cx="1753527" cy="1753527"/>
          </a:xfrm>
          <a:prstGeom prst="rect">
            <a:avLst/>
          </a:prstGeom>
        </p:spPr>
      </p:pic>
      <p:pic>
        <p:nvPicPr>
          <p:cNvPr id="62" name="图片 61"/>
          <p:cNvPicPr>
            <a:picLocks noChangeAspect="1"/>
          </p:cNvPicPr>
          <p:nvPr>
            <p:custDataLst>
              <p:tags r:id="rId3"/>
            </p:custDataLst>
          </p:nvPr>
        </p:nvPicPr>
        <p:blipFill>
          <a:blip r:embed="rId11"/>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3C7E11-5CA3-42E2-BB12-10E6957F8401}"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549683-7A1C-428F-A1AB-09A0BBD3CC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ags" Target="../tags/tag1.xml"/><Relationship Id="rId7" Type="http://schemas.openxmlformats.org/officeDocument/2006/relationships/tags" Target="../tags/tag5.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C7E11-5CA3-42E2-BB12-10E6957F8401}" type="datetimeFigureOut">
              <a:rPr lang="zh-CN" altLang="en-US" smtClean="0"/>
              <a:t>2020/12/4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49683-7A1C-428F-A1AB-09A0BBD3CC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4"/>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5" name="页脚占位符 4"/>
          <p:cNvSpPr>
            <a:spLocks noGrp="1"/>
          </p:cNvSpPr>
          <p:nvPr>
            <p:ph type="ftr" sz="quarter" idx="3"/>
            <p:custDataLst>
              <p:tags r:id="rId6"/>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2020/12/4</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11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tags" Target="../tags/tag12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0.xml"/><Relationship Id="rId1" Type="http://schemas.openxmlformats.org/officeDocument/2006/relationships/tags" Target="../tags/tag12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tags" Target="../tags/tag12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0.xml"/><Relationship Id="rId1" Type="http://schemas.openxmlformats.org/officeDocument/2006/relationships/tags" Target="../tags/tag12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0.xml"/><Relationship Id="rId1" Type="http://schemas.openxmlformats.org/officeDocument/2006/relationships/tags" Target="../tags/tag12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0.xml"/><Relationship Id="rId1" Type="http://schemas.openxmlformats.org/officeDocument/2006/relationships/tags" Target="../tags/tag12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0.xml"/><Relationship Id="rId1" Type="http://schemas.openxmlformats.org/officeDocument/2006/relationships/tags" Target="../tags/tag12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0.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1.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0.jpeg"/><Relationship Id="rId5" Type="http://schemas.openxmlformats.org/officeDocument/2006/relationships/slideLayout" Target="../slideLayouts/slideLayout10.xml"/><Relationship Id="rId4" Type="http://schemas.openxmlformats.org/officeDocument/2006/relationships/tags" Target="../tags/tag10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0.xml"/><Relationship Id="rId1" Type="http://schemas.openxmlformats.org/officeDocument/2006/relationships/tags" Target="../tags/tag12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0.xml"/><Relationship Id="rId1" Type="http://schemas.openxmlformats.org/officeDocument/2006/relationships/tags" Target="../tags/tag13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ags" Target="../tags/tag13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0.xml"/><Relationship Id="rId1" Type="http://schemas.openxmlformats.org/officeDocument/2006/relationships/tags" Target="../tags/tag13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0.xml"/><Relationship Id="rId1" Type="http://schemas.openxmlformats.org/officeDocument/2006/relationships/tags" Target="../tags/tag13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0.xml"/><Relationship Id="rId1" Type="http://schemas.openxmlformats.org/officeDocument/2006/relationships/tags" Target="../tags/tag13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0.xml"/><Relationship Id="rId1" Type="http://schemas.openxmlformats.org/officeDocument/2006/relationships/tags" Target="../tags/tag13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137.xml"/></Relationships>
</file>

<file path=ppt/slides/_rels/slide29.xml.rels><?xml version="1.0" encoding="UTF-8" standalone="yes"?>
<Relationships xmlns="http://schemas.openxmlformats.org/package/2006/relationships"><Relationship Id="rId8" Type="http://schemas.openxmlformats.org/officeDocument/2006/relationships/tags" Target="../tags/tag145.xm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37.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36.png"/><Relationship Id="rId5" Type="http://schemas.openxmlformats.org/officeDocument/2006/relationships/tags" Target="../tags/tag142.xml"/><Relationship Id="rId10" Type="http://schemas.openxmlformats.org/officeDocument/2006/relationships/image" Target="../media/image5.png"/><Relationship Id="rId4" Type="http://schemas.openxmlformats.org/officeDocument/2006/relationships/tags" Target="../tags/tag141.xml"/><Relationship Id="rId9"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48.xml"/><Relationship Id="rId7" Type="http://schemas.openxmlformats.org/officeDocument/2006/relationships/notesSlide" Target="../notesSlides/notesSlide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7.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13.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8.xml"/><Relationship Id="rId5" Type="http://schemas.openxmlformats.org/officeDocument/2006/relationships/tags" Target="../tags/tag114.xml"/><Relationship Id="rId4" Type="http://schemas.openxmlformats.org/officeDocument/2006/relationships/tags" Target="../tags/tag1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11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11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tags" Target="../tags/tag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2"/>
            </p:custDataLst>
          </p:nvPr>
        </p:nvSpPr>
        <p:spPr/>
        <p:txBody>
          <a:bodyPr>
            <a:normAutofit fontScale="90000"/>
          </a:bodyPr>
          <a:lstStyle/>
          <a:p>
            <a:pPr marL="0" indent="0" algn="ctr">
              <a:lnSpc>
                <a:spcPct val="120000"/>
              </a:lnSpc>
              <a:spcBef>
                <a:spcPts val="0"/>
              </a:spcBef>
              <a:spcAft>
                <a:spcPts val="0"/>
              </a:spcAft>
              <a:buSzPct val="100000"/>
              <a:buNone/>
            </a:pPr>
            <a:r>
              <a:rPr lang="zh-CN" altLang="en-US" sz="6600" dirty="0">
                <a:sym typeface="+mn-ea"/>
              </a:rPr>
              <a:t>上海麦士&amp;予芯智能 </a:t>
            </a:r>
            <a:br>
              <a:rPr lang="zh-CN" altLang="en-US" sz="6600" dirty="0">
                <a:sym typeface="+mn-ea"/>
              </a:rPr>
            </a:br>
            <a:r>
              <a:rPr lang="zh-CN" altLang="en-US" sz="6600" dirty="0">
                <a:sym typeface="+mn-ea"/>
              </a:rPr>
              <a:t>联合开发          </a:t>
            </a:r>
          </a:p>
        </p:txBody>
      </p:sp>
    </p:spTree>
    <p:custDataLst>
      <p:tags r:id="rId1"/>
    </p:custData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注册块设备流程</a:t>
            </a:r>
          </a:p>
        </p:txBody>
      </p:sp>
      <p:sp>
        <p:nvSpPr>
          <p:cNvPr id="100" name="文本框 99"/>
          <p:cNvSpPr txBox="1"/>
          <p:nvPr/>
        </p:nvSpPr>
        <p:spPr>
          <a:xfrm>
            <a:off x="327025" y="1390650"/>
            <a:ext cx="11614785" cy="1337945"/>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文件系统的初始化和注册过程至此搞定，类似于设备管理中的“attach”,文件系统在使用前需要“mount”。需要注意，对于文件系统而言只有所谓“块设备”才能被挂载。RTT使用SFUD来将外置SPI设备抽象成“块设备”，所以我们在使用前还需要确认添加了SFUD组件。</a:t>
            </a:r>
          </a:p>
        </p:txBody>
      </p:sp>
      <p:pic>
        <p:nvPicPr>
          <p:cNvPr id="230" name="图片 230"/>
          <p:cNvPicPr>
            <a:picLocks noChangeAspect="1"/>
          </p:cNvPicPr>
          <p:nvPr/>
        </p:nvPicPr>
        <p:blipFill>
          <a:blip r:embed="rId3">
            <a:clrChange>
              <a:clrFrom>
                <a:srgbClr val="FFFFFF"/>
              </a:clrFrom>
              <a:clrTo>
                <a:srgbClr val="FFFFFF">
                  <a:alpha val="0"/>
                </a:srgbClr>
              </a:clrTo>
            </a:clrChange>
          </a:blip>
          <a:stretch>
            <a:fillRect/>
          </a:stretch>
        </p:blipFill>
        <p:spPr>
          <a:xfrm>
            <a:off x="819035" y="3087150"/>
            <a:ext cx="8627225" cy="3221110"/>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mount函数说明</a:t>
            </a:r>
          </a:p>
        </p:txBody>
      </p:sp>
      <p:sp>
        <p:nvSpPr>
          <p:cNvPr id="100" name="文本框 99"/>
          <p:cNvSpPr txBox="1"/>
          <p:nvPr/>
        </p:nvSpPr>
        <p:spPr>
          <a:xfrm>
            <a:off x="585470" y="1678940"/>
            <a:ext cx="9762490" cy="506730"/>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文件系统加载需要调用“dfs_mount()”函数，该函数的说明如下：</a:t>
            </a:r>
          </a:p>
        </p:txBody>
      </p:sp>
      <p:pic>
        <p:nvPicPr>
          <p:cNvPr id="85" name="图片 85"/>
          <p:cNvPicPr>
            <a:picLocks noChangeAspect="1"/>
          </p:cNvPicPr>
          <p:nvPr/>
        </p:nvPicPr>
        <p:blipFill>
          <a:blip r:embed="rId3">
            <a:clrChange>
              <a:clrFrom>
                <a:srgbClr val="FFFFFF"/>
              </a:clrFrom>
              <a:clrTo>
                <a:srgbClr val="FFFFFF">
                  <a:alpha val="0"/>
                </a:srgbClr>
              </a:clrTo>
            </a:clrChange>
          </a:blip>
          <a:stretch>
            <a:fillRect/>
          </a:stretch>
        </p:blipFill>
        <p:spPr>
          <a:xfrm>
            <a:off x="585470" y="2533015"/>
            <a:ext cx="9248140" cy="3668395"/>
          </a:xfrm>
          <a:prstGeom prst="rect">
            <a:avLst/>
          </a:prstGeom>
        </p:spPr>
      </p:pic>
    </p:spTree>
    <p:custDataLst>
      <p:tags r:id="rId1"/>
    </p:custData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40055" y="88265"/>
            <a:ext cx="9308465" cy="910590"/>
          </a:xfrm>
        </p:spPr>
        <p:txBody>
          <a:bodyPr>
            <a:normAutofit/>
          </a:bodyPr>
          <a:lstStyle/>
          <a:p>
            <a:pPr indent="0" algn="l"/>
            <a:r>
              <a:rPr lang="zh-CN" altLang="en-US" dirty="0">
                <a:cs typeface="微软雅黑" panose="020B0503020204020204" pitchFamily="34" charset="-122"/>
                <a:sym typeface="+mn-ea"/>
              </a:rPr>
              <a:t>unmount函数说明</a:t>
            </a:r>
          </a:p>
        </p:txBody>
      </p:sp>
      <p:sp>
        <p:nvSpPr>
          <p:cNvPr id="100" name="文本框 99"/>
          <p:cNvSpPr txBox="1"/>
          <p:nvPr/>
        </p:nvSpPr>
        <p:spPr>
          <a:xfrm>
            <a:off x="316230" y="1075055"/>
            <a:ext cx="11258550" cy="553085"/>
          </a:xfrm>
          <a:prstGeom prst="rect">
            <a:avLst/>
          </a:prstGeom>
          <a:noFill/>
          <a:ln w="9525">
            <a:noFill/>
          </a:ln>
        </p:spPr>
        <p:txBody>
          <a:bodyPr wrap="square">
            <a:spAutoFit/>
          </a:bodyPr>
          <a:lstStyle/>
          <a:p>
            <a:pPr indent="0">
              <a:lnSpc>
                <a:spcPct val="15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rPr>
              <a:t>如果不再需要文件系统，可以通过“dfs_unmount()”函数来卸载。</a:t>
            </a:r>
          </a:p>
        </p:txBody>
      </p:sp>
      <p:pic>
        <p:nvPicPr>
          <p:cNvPr id="234" name="图片 234"/>
          <p:cNvPicPr>
            <a:picLocks noChangeAspect="1"/>
          </p:cNvPicPr>
          <p:nvPr/>
        </p:nvPicPr>
        <p:blipFill>
          <a:blip r:embed="rId3">
            <a:clrChange>
              <a:clrFrom>
                <a:srgbClr val="FFFFFF"/>
              </a:clrFrom>
              <a:clrTo>
                <a:srgbClr val="FFFFFF">
                  <a:alpha val="0"/>
                </a:srgbClr>
              </a:clrTo>
            </a:clrChange>
          </a:blip>
          <a:stretch>
            <a:fillRect/>
          </a:stretch>
        </p:blipFill>
        <p:spPr>
          <a:xfrm>
            <a:off x="440055" y="2179955"/>
            <a:ext cx="10742295" cy="249745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2.12.3 格式化</a:t>
            </a:r>
          </a:p>
        </p:txBody>
      </p:sp>
      <p:sp>
        <p:nvSpPr>
          <p:cNvPr id="100" name="文本框 99"/>
          <p:cNvSpPr txBox="1"/>
          <p:nvPr/>
        </p:nvSpPr>
        <p:spPr>
          <a:xfrm>
            <a:off x="286385" y="1150620"/>
            <a:ext cx="11410950" cy="1753235"/>
          </a:xfrm>
          <a:prstGeom prst="rect">
            <a:avLst/>
          </a:prstGeom>
          <a:noFill/>
          <a:ln w="9525">
            <a:noFill/>
          </a:ln>
        </p:spPr>
        <p:txBody>
          <a:bodyPr wrap="square">
            <a:spAutoFit/>
          </a:bodyPr>
          <a:lstStyle/>
          <a:p>
            <a:pPr indent="0">
              <a:lnSpc>
                <a:spcPct val="150000"/>
              </a:lnSpc>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文件系统加载完毕后，注册好设备，就意味着可以开始使用了。不过在第一次使用前需要对存储设备做格式化。我们可以在应用中调用“dfs_mkfs()”函数来对存储设备进行格式化。</a:t>
            </a:r>
          </a:p>
        </p:txBody>
      </p:sp>
      <p:pic>
        <p:nvPicPr>
          <p:cNvPr id="75" name="图片 75"/>
          <p:cNvPicPr>
            <a:picLocks noChangeAspect="1"/>
          </p:cNvPicPr>
          <p:nvPr/>
        </p:nvPicPr>
        <p:blipFill>
          <a:blip r:embed="rId3">
            <a:clrChange>
              <a:clrFrom>
                <a:srgbClr val="FFFFFF"/>
              </a:clrFrom>
              <a:clrTo>
                <a:srgbClr val="FFFFFF">
                  <a:alpha val="0"/>
                </a:srgbClr>
              </a:clrTo>
            </a:clrChange>
          </a:blip>
          <a:stretch>
            <a:fillRect/>
          </a:stretch>
        </p:blipFill>
        <p:spPr>
          <a:xfrm>
            <a:off x="1078230" y="3171825"/>
            <a:ext cx="8956040" cy="2357120"/>
          </a:xfrm>
          <a:prstGeom prst="rect">
            <a:avLst/>
          </a:prstGeom>
          <a:ln>
            <a:solidFill>
              <a:schemeClr val="bg1">
                <a:lumMod val="50000"/>
              </a:schemeClr>
            </a:solidFill>
          </a:ln>
        </p:spPr>
      </p:pic>
      <p:sp>
        <p:nvSpPr>
          <p:cNvPr id="3" name="文本框 2"/>
          <p:cNvSpPr txBox="1"/>
          <p:nvPr/>
        </p:nvSpPr>
        <p:spPr>
          <a:xfrm>
            <a:off x="3215640" y="568769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dfs_mkfs()函数说明</a:t>
            </a:r>
          </a:p>
        </p:txBody>
      </p:sp>
    </p:spTree>
    <p:custDataLst>
      <p:tags r:id="rId1"/>
    </p:custData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文件系统格式化流程</a:t>
            </a:r>
          </a:p>
        </p:txBody>
      </p:sp>
      <p:pic>
        <p:nvPicPr>
          <p:cNvPr id="235" name="图片 235"/>
          <p:cNvPicPr>
            <a:picLocks noChangeAspect="1"/>
          </p:cNvPicPr>
          <p:nvPr/>
        </p:nvPicPr>
        <p:blipFill>
          <a:blip r:embed="rId3">
            <a:clrChange>
              <a:clrFrom>
                <a:srgbClr val="FFFFFF"/>
              </a:clrFrom>
              <a:clrTo>
                <a:srgbClr val="FFFFFF">
                  <a:alpha val="0"/>
                </a:srgbClr>
              </a:clrTo>
            </a:clrChange>
          </a:blip>
          <a:stretch>
            <a:fillRect/>
          </a:stretch>
        </p:blipFill>
        <p:spPr>
          <a:xfrm>
            <a:off x="951060" y="1456207"/>
            <a:ext cx="9233069" cy="3697116"/>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en-US" altLang="zh-CN" dirty="0">
                <a:cs typeface="微软雅黑" panose="020B0503020204020204" pitchFamily="34" charset="-122"/>
                <a:sym typeface="+mn-ea"/>
              </a:rPr>
              <a:t>S</a:t>
            </a:r>
            <a:r>
              <a:rPr lang="zh-CN" dirty="0">
                <a:cs typeface="微软雅黑" panose="020B0503020204020204" pitchFamily="34" charset="-122"/>
                <a:sym typeface="+mn-ea"/>
              </a:rPr>
              <a:t>ample13中文件系统挂载和格式化</a:t>
            </a:r>
          </a:p>
        </p:txBody>
      </p:sp>
      <p:sp>
        <p:nvSpPr>
          <p:cNvPr id="3" name="文本框 2"/>
          <p:cNvSpPr txBox="1"/>
          <p:nvPr/>
        </p:nvSpPr>
        <p:spPr>
          <a:xfrm>
            <a:off x="137795" y="1554480"/>
            <a:ext cx="11547475" cy="1014730"/>
          </a:xfrm>
          <a:prstGeom prst="rect">
            <a:avLst/>
          </a:prstGeom>
          <a:noFill/>
          <a:ln w="9525">
            <a:noFill/>
          </a:ln>
        </p:spPr>
        <p:txBody>
          <a:bodyPr wrap="square">
            <a:spAutoFit/>
          </a:bodyPr>
          <a:lstStyle/>
          <a:p>
            <a:pPr indent="266700" algn="l">
              <a:lnSpc>
                <a:spcPct val="150000"/>
              </a:lnSpc>
            </a:pPr>
            <a:r>
              <a:rPr sz="2000" b="0" dirty="0">
                <a:latin typeface="微软雅黑" panose="020B0503020204020204" pitchFamily="34" charset="-122"/>
                <a:ea typeface="微软雅黑" panose="020B0503020204020204" pitchFamily="34" charset="-122"/>
                <a:cs typeface="微软雅黑" panose="020B0503020204020204" pitchFamily="34" charset="-122"/>
              </a:rPr>
              <a:t>在我们的例子“sample13”中，可以从“spi_flash.c”文件中的“file_system_mount()”函数中可以看到如何挂载和格式化文件系统。</a:t>
            </a:r>
          </a:p>
        </p:txBody>
      </p:sp>
      <p:pic>
        <p:nvPicPr>
          <p:cNvPr id="236" name="图片 236"/>
          <p:cNvPicPr>
            <a:picLocks noChangeAspect="1"/>
          </p:cNvPicPr>
          <p:nvPr/>
        </p:nvPicPr>
        <p:blipFill>
          <a:blip r:embed="rId3"/>
          <a:stretch>
            <a:fillRect/>
          </a:stretch>
        </p:blipFill>
        <p:spPr>
          <a:xfrm>
            <a:off x="2019935" y="2946400"/>
            <a:ext cx="7220585" cy="3376295"/>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 </a:t>
            </a:r>
            <a:r>
              <a:rPr lang="en-US" altLang="zh-CN" dirty="0">
                <a:cs typeface="微软雅黑" panose="020B0503020204020204" pitchFamily="34" charset="-122"/>
                <a:sym typeface="+mn-ea"/>
              </a:rPr>
              <a:t>Tips</a:t>
            </a:r>
          </a:p>
        </p:txBody>
      </p:sp>
      <p:sp>
        <p:nvSpPr>
          <p:cNvPr id="3" name="文本框 2"/>
          <p:cNvSpPr txBox="1"/>
          <p:nvPr/>
        </p:nvSpPr>
        <p:spPr>
          <a:xfrm>
            <a:off x="354965" y="1085215"/>
            <a:ext cx="11665585" cy="3784600"/>
          </a:xfrm>
          <a:prstGeom prst="rect">
            <a:avLst/>
          </a:prstGeom>
          <a:noFill/>
          <a:ln w="9525">
            <a:noFill/>
          </a:ln>
        </p:spPr>
        <p:txBody>
          <a:bodyPr wrap="square">
            <a:spAutoFit/>
          </a:bodyPr>
          <a:lstStyle/>
          <a:p>
            <a:pPr indent="266700" algn="l">
              <a:lnSpc>
                <a:spcPct val="150000"/>
              </a:lnSpc>
            </a:pPr>
            <a:r>
              <a:rPr lang="en-US" sz="2000" b="0" dirty="0">
                <a:latin typeface="微软雅黑" panose="020B0503020204020204" pitchFamily="34" charset="-122"/>
                <a:ea typeface="微软雅黑" panose="020B0503020204020204" pitchFamily="34" charset="-122"/>
                <a:cs typeface="微软雅黑" panose="020B0503020204020204" pitchFamily="34" charset="-122"/>
              </a:rPr>
              <a:t>   </a:t>
            </a:r>
            <a:r>
              <a:rPr sz="2000" b="0" dirty="0">
                <a:latin typeface="微软雅黑" panose="020B0503020204020204" pitchFamily="34" charset="-122"/>
                <a:ea typeface="微软雅黑" panose="020B0503020204020204" pitchFamily="34" charset="-122"/>
                <a:cs typeface="微软雅黑" panose="020B0503020204020204" pitchFamily="34" charset="-122"/>
              </a:rPr>
              <a:t>再次提示，</a:t>
            </a:r>
            <a:r>
              <a:rPr sz="2000" b="1" dirty="0">
                <a:latin typeface="微软雅黑" panose="020B0503020204020204" pitchFamily="34" charset="-122"/>
                <a:ea typeface="微软雅黑" panose="020B0503020204020204" pitchFamily="34" charset="-122"/>
                <a:cs typeface="微软雅黑" panose="020B0503020204020204" pitchFamily="34" charset="-122"/>
              </a:rPr>
              <a:t>系统每次启动都要先挂载文件系统才能使用。</a:t>
            </a:r>
            <a:endParaRPr sz="2000" b="0" dirty="0">
              <a:latin typeface="微软雅黑" panose="020B0503020204020204" pitchFamily="34" charset="-122"/>
              <a:ea typeface="微软雅黑" panose="020B0503020204020204" pitchFamily="34" charset="-122"/>
              <a:cs typeface="微软雅黑" panose="020B0503020204020204" pitchFamily="34" charset="-122"/>
            </a:endParaRPr>
          </a:p>
          <a:p>
            <a:pPr indent="266700" algn="l">
              <a:lnSpc>
                <a:spcPct val="150000"/>
              </a:lnSpc>
            </a:pPr>
            <a:r>
              <a:rPr sz="2000" b="0" dirty="0">
                <a:latin typeface="微软雅黑" panose="020B0503020204020204" pitchFamily="34" charset="-122"/>
                <a:ea typeface="微软雅黑" panose="020B0503020204020204" pitchFamily="34" charset="-122"/>
                <a:cs typeface="微软雅黑" panose="020B0503020204020204" pitchFamily="34" charset="-122"/>
              </a:rPr>
              <a:t>  </a:t>
            </a:r>
            <a:r>
              <a:rPr sz="2000" b="0" dirty="0" err="1">
                <a:latin typeface="微软雅黑" panose="020B0503020204020204" pitchFamily="34" charset="-122"/>
                <a:ea typeface="微软雅黑" panose="020B0503020204020204" pitchFamily="34" charset="-122"/>
                <a:cs typeface="微软雅黑" panose="020B0503020204020204" pitchFamily="34" charset="-122"/>
              </a:rPr>
              <a:t>如果文件系统没有格式化，挂载会失败。但是文件系统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一般</a:t>
            </a:r>
            <a:r>
              <a:rPr sz="2000" b="0" dirty="0">
                <a:latin typeface="微软雅黑" panose="020B0503020204020204" pitchFamily="34" charset="-122"/>
                <a:ea typeface="微软雅黑" panose="020B0503020204020204" pitchFamily="34" charset="-122"/>
                <a:cs typeface="微软雅黑" panose="020B0503020204020204" pitchFamily="34" charset="-122"/>
              </a:rPr>
              <a:t>只需要格式化一次，以后上电不需要再次格式化。除非做了一些操作破坏了文件系统的数据。所以，</a:t>
            </a:r>
            <a:r>
              <a:rPr sz="2000" b="1" dirty="0">
                <a:latin typeface="微软雅黑" panose="020B0503020204020204" pitchFamily="34" charset="-122"/>
                <a:ea typeface="微软雅黑" panose="020B0503020204020204" pitchFamily="34" charset="-122"/>
                <a:cs typeface="微软雅黑" panose="020B0503020204020204" pitchFamily="34" charset="-122"/>
              </a:rPr>
              <a:t>例子里首先尝试挂载文件系统</a:t>
            </a:r>
            <a:r>
              <a:rPr sz="2000" b="0" dirty="0">
                <a:latin typeface="微软雅黑" panose="020B0503020204020204" pitchFamily="34" charset="-122"/>
                <a:ea typeface="微软雅黑" panose="020B0503020204020204" pitchFamily="34" charset="-122"/>
                <a:cs typeface="微软雅黑" panose="020B0503020204020204" pitchFamily="34" charset="-122"/>
              </a:rPr>
              <a:t>，如果失败就尝试格式化文件系统，然后再次尝试挂载文件系统。这种做法也不是最稳妥，因为实际应用场合，如果文件系统出现故障，往往文件系统中的数据是不会丢失的，一旦格式化后这些数据就丢失了。所以，再实际使用时还是手动操作文件系统格式化比较稳妥。</a:t>
            </a:r>
          </a:p>
          <a:p>
            <a:pPr indent="266700" algn="l">
              <a:lnSpc>
                <a:spcPct val="150000"/>
              </a:lnSpc>
            </a:pPr>
            <a:r>
              <a:rPr sz="2000" b="0" dirty="0">
                <a:latin typeface="微软雅黑" panose="020B0503020204020204" pitchFamily="34" charset="-122"/>
                <a:ea typeface="微软雅黑" panose="020B0503020204020204" pitchFamily="34" charset="-122"/>
                <a:cs typeface="微软雅黑" panose="020B0503020204020204" pitchFamily="34" charset="-122"/>
              </a:rPr>
              <a:t>   至此，文件系统可以正常使用了。文件系统的其他操作，比如打开文件、读写文件、创建目录、删除文件和目录等常规的操作请自己尝试在RTT官网上查找具体的函数和使用方法。这里就不再罗列了。</a:t>
            </a:r>
          </a:p>
        </p:txBody>
      </p:sp>
    </p:spTree>
    <p:custDataLst>
      <p:tags r:id="rId1"/>
    </p:custData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 2.12.4 实验</a:t>
            </a:r>
          </a:p>
        </p:txBody>
      </p:sp>
      <p:sp>
        <p:nvSpPr>
          <p:cNvPr id="3" name="文本框 2"/>
          <p:cNvSpPr txBox="1"/>
          <p:nvPr/>
        </p:nvSpPr>
        <p:spPr>
          <a:xfrm>
            <a:off x="462915" y="856615"/>
            <a:ext cx="11266805" cy="1753235"/>
          </a:xfrm>
          <a:prstGeom prst="rect">
            <a:avLst/>
          </a:prstGeom>
          <a:noFill/>
          <a:ln w="9525">
            <a:noFill/>
          </a:ln>
        </p:spPr>
        <p:txBody>
          <a:bodyPr wrap="square">
            <a:spAutoFit/>
          </a:bodyPr>
          <a:lstStyle/>
          <a:p>
            <a:pPr indent="266700" algn="l">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在实践前，我们还是要先看看硬件。文件系统一般存在于独立的存储器上，而不和普通的程序存储器共用，除了安全以外，更重要的是程序存储器和文件系统对数据的组织方式不同，因此混在一起不便于管理。所以，一般都会在外置Flash或者SD卡上实现文件系统。在我们的学习板上板载了一颗外置Flash，我们可以用它来实现文件系统的功能。</a:t>
            </a:r>
          </a:p>
        </p:txBody>
      </p:sp>
      <p:pic>
        <p:nvPicPr>
          <p:cNvPr id="140" name="图片 140"/>
          <p:cNvPicPr>
            <a:picLocks noChangeAspect="1"/>
          </p:cNvPicPr>
          <p:nvPr/>
        </p:nvPicPr>
        <p:blipFill>
          <a:blip r:embed="rId3"/>
          <a:stretch>
            <a:fillRect/>
          </a:stretch>
        </p:blipFill>
        <p:spPr>
          <a:xfrm>
            <a:off x="669290" y="2609850"/>
            <a:ext cx="6905625" cy="3658235"/>
          </a:xfrm>
          <a:prstGeom prst="rect">
            <a:avLst/>
          </a:prstGeom>
        </p:spPr>
      </p:pic>
      <p:sp>
        <p:nvSpPr>
          <p:cNvPr id="4" name="文本框 3"/>
          <p:cNvSpPr txBox="1"/>
          <p:nvPr/>
        </p:nvSpPr>
        <p:spPr>
          <a:xfrm>
            <a:off x="1771650" y="638492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SPIM的接口和普通SPI的接口位置 </a:t>
            </a:r>
          </a:p>
        </p:txBody>
      </p:sp>
    </p:spTree>
    <p:custDataLst>
      <p:tags r:id="rId1"/>
    </p:custData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910590"/>
          </a:xfrm>
        </p:spPr>
        <p:txBody>
          <a:bodyPr>
            <a:normAutofit/>
          </a:bodyPr>
          <a:lstStyle/>
          <a:p>
            <a:pPr indent="0" algn="l"/>
            <a:r>
              <a:rPr lang="zh-CN" dirty="0">
                <a:cs typeface="微软雅黑" panose="020B0503020204020204" pitchFamily="34" charset="-122"/>
                <a:sym typeface="+mn-ea"/>
              </a:rPr>
              <a:t> SPIM的接口和普通SPI的接口定义</a:t>
            </a:r>
          </a:p>
        </p:txBody>
      </p:sp>
      <p:grpSp>
        <p:nvGrpSpPr>
          <p:cNvPr id="5" name="组合 4"/>
          <p:cNvGrpSpPr/>
          <p:nvPr/>
        </p:nvGrpSpPr>
        <p:grpSpPr>
          <a:xfrm>
            <a:off x="1398270" y="2114550"/>
            <a:ext cx="5093335" cy="3466465"/>
            <a:chOff x="2202" y="3330"/>
            <a:chExt cx="6580" cy="4393"/>
          </a:xfrm>
        </p:grpSpPr>
        <p:pic>
          <p:nvPicPr>
            <p:cNvPr id="143" name="图片 143"/>
            <p:cNvPicPr>
              <a:picLocks noChangeAspect="1"/>
            </p:cNvPicPr>
            <p:nvPr/>
          </p:nvPicPr>
          <p:blipFill>
            <a:blip r:embed="rId3"/>
            <a:stretch>
              <a:fillRect/>
            </a:stretch>
          </p:blipFill>
          <p:spPr>
            <a:xfrm>
              <a:off x="5116" y="4499"/>
              <a:ext cx="3666" cy="3224"/>
            </a:xfrm>
            <a:prstGeom prst="rect">
              <a:avLst/>
            </a:prstGeom>
          </p:spPr>
        </p:pic>
        <p:pic>
          <p:nvPicPr>
            <p:cNvPr id="142" name="图片 142"/>
            <p:cNvPicPr>
              <a:picLocks noChangeAspect="1"/>
            </p:cNvPicPr>
            <p:nvPr/>
          </p:nvPicPr>
          <p:blipFill>
            <a:blip r:embed="rId4"/>
            <a:stretch>
              <a:fillRect/>
            </a:stretch>
          </p:blipFill>
          <p:spPr>
            <a:xfrm>
              <a:off x="2202" y="3330"/>
              <a:ext cx="2914" cy="4393"/>
            </a:xfrm>
            <a:prstGeom prst="rect">
              <a:avLst/>
            </a:prstGeom>
          </p:spPr>
        </p:pic>
      </p:grpSp>
      <p:sp>
        <p:nvSpPr>
          <p:cNvPr id="4" name="文本框 3"/>
          <p:cNvSpPr txBox="1"/>
          <p:nvPr/>
        </p:nvSpPr>
        <p:spPr>
          <a:xfrm>
            <a:off x="1274445" y="573722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SPIM的接口和普通SPI的接口位置 </a:t>
            </a:r>
          </a:p>
        </p:txBody>
      </p:sp>
    </p:spTree>
    <p:custDataLst>
      <p:tags r:id="rId1"/>
    </p:custData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95630" y="493395"/>
            <a:ext cx="9308465" cy="651510"/>
          </a:xfrm>
        </p:spPr>
        <p:txBody>
          <a:bodyPr>
            <a:normAutofit/>
          </a:bodyPr>
          <a:lstStyle/>
          <a:p>
            <a:pPr indent="0" algn="l"/>
            <a:r>
              <a:rPr lang="zh-CN" dirty="0">
                <a:cs typeface="微软雅黑" panose="020B0503020204020204" pitchFamily="34" charset="-122"/>
                <a:sym typeface="+mn-ea"/>
              </a:rPr>
              <a:t> SPIM的接口和普通SPI的飞线图 </a:t>
            </a:r>
          </a:p>
        </p:txBody>
      </p:sp>
      <p:pic>
        <p:nvPicPr>
          <p:cNvPr id="141" name="图片 1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22020" y="1638935"/>
            <a:ext cx="7216775" cy="4128135"/>
          </a:xfrm>
          <a:prstGeom prst="rect">
            <a:avLst/>
          </a:prstGeom>
          <a:noFill/>
          <a:ln>
            <a:noFill/>
          </a:ln>
        </p:spPr>
      </p:pic>
    </p:spTree>
    <p:custDataLst>
      <p:tags r:id="rId1"/>
    </p:custData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4" descr="D:\meihua_service_cache\jpg/651acfc9c10ce2a913eea0859367c74f.jpg651acfc9c10ce2a913eea0859367c74f"/>
          <p:cNvPicPr>
            <a:picLocks noChangeAspect="1"/>
          </p:cNvPicPr>
          <p:nvPr>
            <p:custDataLst>
              <p:tags r:id="rId2"/>
            </p:custDataLst>
          </p:nvPr>
        </p:nvPicPr>
        <p:blipFill rotWithShape="1">
          <a:blip r:embed="rId6"/>
          <a:srcRect l="30000" r="30000"/>
          <a:stretch>
            <a:fillRect/>
          </a:stretch>
        </p:blipFill>
        <p:spPr>
          <a:xfrm>
            <a:off x="762006" y="-25"/>
            <a:ext cx="4876838" cy="6858051"/>
          </a:xfrm>
          <a:custGeom>
            <a:avLst/>
            <a:gdLst/>
            <a:ahLst/>
            <a:cxnLst>
              <a:cxn ang="3">
                <a:pos x="hc" y="t"/>
              </a:cxn>
              <a:cxn ang="cd2">
                <a:pos x="l" y="vc"/>
              </a:cxn>
              <a:cxn ang="cd4">
                <a:pos x="hc" y="b"/>
              </a:cxn>
              <a:cxn ang="0">
                <a:pos x="r" y="vc"/>
              </a:cxn>
            </a:cxnLst>
            <a:rect l="l" t="t" r="r" b="b"/>
            <a:pathLst>
              <a:path w="7680" h="10800">
                <a:moveTo>
                  <a:pt x="0" y="0"/>
                </a:moveTo>
                <a:lnTo>
                  <a:pt x="7680" y="0"/>
                </a:lnTo>
                <a:lnTo>
                  <a:pt x="7680" y="10800"/>
                </a:lnTo>
                <a:lnTo>
                  <a:pt x="0" y="10800"/>
                </a:lnTo>
                <a:lnTo>
                  <a:pt x="0" y="0"/>
                </a:lnTo>
                <a:close/>
              </a:path>
            </a:pathLst>
          </a:custGeom>
        </p:spPr>
      </p:pic>
      <p:sp>
        <p:nvSpPr>
          <p:cNvPr id="6" name="文本框 5"/>
          <p:cNvSpPr txBox="1"/>
          <p:nvPr>
            <p:custDataLst>
              <p:tags r:id="rId3"/>
            </p:custDataLst>
          </p:nvPr>
        </p:nvSpPr>
        <p:spPr>
          <a:xfrm>
            <a:off x="6400851" y="1219185"/>
            <a:ext cx="5181638"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sz="3200" b="1" spc="16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上节回顾  </a:t>
            </a:r>
          </a:p>
        </p:txBody>
      </p:sp>
      <p:sp>
        <p:nvSpPr>
          <p:cNvPr id="11" name="Title 6"/>
          <p:cNvSpPr txBox="1"/>
          <p:nvPr>
            <p:custDataLst>
              <p:tags r:id="rId4"/>
            </p:custDataLst>
          </p:nvPr>
        </p:nvSpPr>
        <p:spPr>
          <a:xfrm>
            <a:off x="6400851" y="2581763"/>
            <a:ext cx="5181638" cy="3666732"/>
          </a:xfrm>
          <a:prstGeom prst="rect">
            <a:avLst/>
          </a:prstGeom>
          <a:noFill/>
          <a:ln w="3175">
            <a:noFill/>
            <a:prstDash val="dash"/>
          </a:ln>
        </p:spPr>
        <p:txBody>
          <a:bodyPr wrap="square" lIns="63500" tIns="25400" rIns="63500" bIns="25400" anchor="ctr" anchorCtr="0">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Font typeface="Wingdings" panose="05000000000000000000" charset="0"/>
              <a:buNone/>
            </a:pPr>
            <a:r>
              <a:rPr lang="zh-CN" sz="2000" b="1"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个人的一小步，人类的一大步</a:t>
            </a:r>
          </a:p>
          <a:p>
            <a:pPr marL="0" lvl="0" indent="0" algn="l" fontAlgn="auto">
              <a:lnSpc>
                <a:spcPct val="120000"/>
              </a:lnSpc>
              <a:spcBef>
                <a:spcPts val="0"/>
              </a:spcBef>
              <a:spcAft>
                <a:spcPts val="800"/>
              </a:spcAft>
              <a:buSzPct val="100000"/>
              <a:buFont typeface="Wingdings" panose="05000000000000000000" charset="0"/>
              <a:buNone/>
            </a:pPr>
            <a:r>
              <a:rPr lang="zh-CN" sz="2000" b="1"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—I/O设备管理</a:t>
            </a:r>
          </a:p>
          <a:p>
            <a:pPr lvl="1" indent="0" algn="l" fontAlgn="auto">
              <a:lnSpc>
                <a:spcPct val="120000"/>
              </a:lnSpc>
              <a:spcBef>
                <a:spcPts val="1000"/>
              </a:spcBef>
              <a:spcAft>
                <a:spcPts val="800"/>
              </a:spcAft>
              <a:buSzPct val="100000"/>
              <a:buFont typeface="Wingdings" panose="05000000000000000000" charset="0"/>
              <a:buBlip>
                <a:blip r:embed="rId7"/>
              </a:buBlip>
            </a:pPr>
            <a:r>
              <a:rPr lang="zh-CN"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I/O设备管理框架	</a:t>
            </a:r>
          </a:p>
          <a:p>
            <a:pPr lvl="1" indent="0" algn="l" fontAlgn="auto">
              <a:lnSpc>
                <a:spcPct val="120000"/>
              </a:lnSpc>
              <a:spcBef>
                <a:spcPts val="1000"/>
              </a:spcBef>
              <a:spcAft>
                <a:spcPts val="800"/>
              </a:spcAft>
              <a:buSzPct val="100000"/>
              <a:buFont typeface="Wingdings" panose="05000000000000000000" charset="0"/>
              <a:buBlip>
                <a:blip r:embed="rId7"/>
              </a:buBlip>
            </a:pPr>
            <a:r>
              <a:rPr lang="zh-CN"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串口设备的管理	</a:t>
            </a:r>
          </a:p>
          <a:p>
            <a:pPr lvl="1" indent="0" algn="l" fontAlgn="auto">
              <a:lnSpc>
                <a:spcPct val="120000"/>
              </a:lnSpc>
              <a:spcBef>
                <a:spcPts val="1000"/>
              </a:spcBef>
              <a:spcAft>
                <a:spcPts val="800"/>
              </a:spcAft>
              <a:buSzPct val="100000"/>
              <a:buFont typeface="Wingdings" panose="05000000000000000000" charset="0"/>
              <a:buBlip>
                <a:blip r:embed="rId7"/>
              </a:buBlip>
            </a:pPr>
            <a:r>
              <a:rPr lang="zh-CN"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GPIO的管理	</a:t>
            </a:r>
          </a:p>
          <a:p>
            <a:pPr lvl="1" indent="0" algn="l" fontAlgn="auto">
              <a:lnSpc>
                <a:spcPct val="120000"/>
              </a:lnSpc>
              <a:spcBef>
                <a:spcPts val="1000"/>
              </a:spcBef>
              <a:spcAft>
                <a:spcPts val="800"/>
              </a:spcAft>
              <a:buSzPct val="100000"/>
              <a:buFont typeface="Wingdings" panose="05000000000000000000" charset="0"/>
              <a:buBlip>
                <a:blip r:embed="rId7"/>
              </a:buBlip>
            </a:pPr>
            <a:r>
              <a:rPr lang="zh-CN"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SPI设备管理</a:t>
            </a:r>
          </a:p>
          <a:p>
            <a:pPr lvl="1" indent="0" algn="l" fontAlgn="auto">
              <a:lnSpc>
                <a:spcPct val="120000"/>
              </a:lnSpc>
              <a:spcBef>
                <a:spcPts val="1000"/>
              </a:spcBef>
              <a:spcAft>
                <a:spcPts val="800"/>
              </a:spcAft>
              <a:buSzPct val="100000"/>
              <a:buFont typeface="Wingdings" panose="05000000000000000000" charset="0"/>
              <a:buBlip>
                <a:blip r:embed="rId7"/>
              </a:buBlip>
            </a:pPr>
            <a:r>
              <a:rPr lang="zh-CN"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I2C设备管理</a:t>
            </a:r>
          </a:p>
          <a:p>
            <a:pPr lvl="1" indent="0" algn="l" fontAlgn="auto">
              <a:lnSpc>
                <a:spcPct val="120000"/>
              </a:lnSpc>
              <a:spcBef>
                <a:spcPts val="1000"/>
              </a:spcBef>
              <a:spcAft>
                <a:spcPts val="800"/>
              </a:spcAft>
              <a:buSzPct val="100000"/>
              <a:buFont typeface="Wingdings" panose="05000000000000000000" charset="0"/>
              <a:buBlip>
                <a:blip r:embed="rId7"/>
              </a:buBlip>
            </a:pPr>
            <a:r>
              <a:rPr lang="zh-CN"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硬件Timer的使用</a:t>
            </a:r>
          </a:p>
        </p:txBody>
      </p:sp>
    </p:spTree>
    <p:custDataLst>
      <p:tags r:id="rId1"/>
    </p:custData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solidFill>
                  <a:schemeClr val="tx1"/>
                </a:solidFill>
                <a:cs typeface="微软雅黑" panose="020B0503020204020204" pitchFamily="34" charset="-122"/>
                <a:sym typeface="+mn-ea"/>
              </a:rPr>
              <a:t> </a:t>
            </a:r>
            <a:r>
              <a:rPr lang="zh-CN" b="1" spc="160" dirty="0">
                <a:solidFill>
                  <a:schemeClr val="tx1"/>
                </a:solidFill>
                <a:cs typeface="微软雅黑" panose="020B0503020204020204" pitchFamily="34" charset="-122"/>
                <a:sym typeface="+mn-ea"/>
              </a:rPr>
              <a:t>2.11.4 SPI设备管理</a:t>
            </a:r>
          </a:p>
        </p:txBody>
      </p:sp>
      <p:sp>
        <p:nvSpPr>
          <p:cNvPr id="100" name="文本框 99"/>
          <p:cNvSpPr txBox="1"/>
          <p:nvPr/>
        </p:nvSpPr>
        <p:spPr>
          <a:xfrm>
            <a:off x="311150" y="1094740"/>
            <a:ext cx="11489690" cy="1014730"/>
          </a:xfrm>
          <a:prstGeom prst="rect">
            <a:avLst/>
          </a:prstGeom>
          <a:noFill/>
          <a:ln w="9525">
            <a:noFill/>
          </a:ln>
        </p:spPr>
        <p:txBody>
          <a:bodyPr wrap="square">
            <a:spAutoFit/>
          </a:bodyPr>
          <a:lstStyle/>
          <a:p>
            <a:pPr indent="0">
              <a:lnSpc>
                <a:spcPct val="150000"/>
              </a:lnSpc>
            </a:pPr>
            <a:r>
              <a:rPr sz="2000" b="0" dirty="0">
                <a:latin typeface="微软雅黑" panose="020B0503020204020204" pitchFamily="34" charset="-122"/>
                <a:ea typeface="微软雅黑" panose="020B0503020204020204" pitchFamily="34" charset="-122"/>
                <a:cs typeface="微软雅黑" panose="020B0503020204020204" pitchFamily="34" charset="-122"/>
              </a:rPr>
              <a:t>我们找到板子上的JP8（SPIM接口）以及J7（SPI接口），需要把JP8上的短路帽全部小心的取下，然后按照上图中的接法飞线，总结如下图。</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4" name="图片 144"/>
          <p:cNvPicPr>
            <a:picLocks noChangeAspect="1"/>
          </p:cNvPicPr>
          <p:nvPr/>
        </p:nvPicPr>
        <p:blipFill>
          <a:blip r:embed="rId3">
            <a:clrChange>
              <a:clrFrom>
                <a:srgbClr val="FFFFFF"/>
              </a:clrFrom>
              <a:clrTo>
                <a:srgbClr val="FFFFFF">
                  <a:alpha val="0"/>
                </a:srgbClr>
              </a:clrTo>
            </a:clrChange>
          </a:blip>
          <a:stretch>
            <a:fillRect/>
          </a:stretch>
        </p:blipFill>
        <p:spPr>
          <a:xfrm>
            <a:off x="996950" y="2109470"/>
            <a:ext cx="6294755" cy="3985260"/>
          </a:xfrm>
          <a:prstGeom prst="rect">
            <a:avLst/>
          </a:prstGeom>
          <a:ln>
            <a:solidFill>
              <a:schemeClr val="bg1">
                <a:lumMod val="50000"/>
              </a:schemeClr>
            </a:solidFill>
          </a:ln>
        </p:spPr>
      </p:pic>
      <p:sp>
        <p:nvSpPr>
          <p:cNvPr id="4" name="文本框 3"/>
          <p:cNvSpPr txBox="1"/>
          <p:nvPr/>
        </p:nvSpPr>
        <p:spPr>
          <a:xfrm>
            <a:off x="1604645" y="633285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SPIM的接口和普通SPI的飞线总结 </a:t>
            </a:r>
          </a:p>
        </p:txBody>
      </p:sp>
    </p:spTree>
    <p:custDataLst>
      <p:tags r:id="rId1"/>
    </p:custData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文件系统配置的菜单路径</a:t>
            </a:r>
          </a:p>
        </p:txBody>
      </p:sp>
      <p:sp>
        <p:nvSpPr>
          <p:cNvPr id="100" name="文本框 99"/>
          <p:cNvSpPr txBox="1"/>
          <p:nvPr/>
        </p:nvSpPr>
        <p:spPr>
          <a:xfrm>
            <a:off x="311150" y="5185410"/>
            <a:ext cx="10060940" cy="1337945"/>
          </a:xfrm>
          <a:prstGeom prst="rect">
            <a:avLst/>
          </a:prstGeom>
          <a:noFill/>
          <a:ln w="9525">
            <a:noFill/>
          </a:ln>
        </p:spPr>
        <p:txBody>
          <a:bodyPr wrap="square">
            <a:spAutoFit/>
          </a:bodyPr>
          <a:lstStyle/>
          <a:p>
            <a:pPr indent="0">
              <a:lnSpc>
                <a:spcPct val="150000"/>
              </a:lnSpc>
            </a:pPr>
            <a:r>
              <a:rPr sz="1800" b="0" dirty="0">
                <a:latin typeface="微软雅黑" panose="020B0503020204020204" pitchFamily="34" charset="-122"/>
                <a:ea typeface="微软雅黑" panose="020B0503020204020204" pitchFamily="34" charset="-122"/>
                <a:cs typeface="微软雅黑" panose="020B0503020204020204" pitchFamily="34" charset="-122"/>
              </a:rPr>
              <a:t>硬件搞定后，我们需要对软件做些配置。其实在我们准备的例程“sample13”中，已经配置好了。但是，为了让大家对于文件系统的配置有个大致的概念，我们需要简单介绍一下。既然是配置，当然就需要用到那个</a:t>
            </a:r>
            <a:r>
              <a:rPr sz="1800" b="1" dirty="0">
                <a:latin typeface="微软雅黑" panose="020B0503020204020204" pitchFamily="34" charset="-122"/>
                <a:ea typeface="微软雅黑" panose="020B0503020204020204" pitchFamily="34" charset="-122"/>
                <a:cs typeface="微软雅黑" panose="020B0503020204020204" pitchFamily="34" charset="-122"/>
              </a:rPr>
              <a:t>“menuconfig”</a:t>
            </a:r>
            <a:r>
              <a:rPr sz="1800" b="0" dirty="0">
                <a:latin typeface="微软雅黑" panose="020B0503020204020204" pitchFamily="34" charset="-122"/>
                <a:ea typeface="微软雅黑" panose="020B0503020204020204" pitchFamily="34" charset="-122"/>
                <a:cs typeface="微软雅黑" panose="020B0503020204020204" pitchFamily="34" charset="-122"/>
              </a:rPr>
              <a:t>命令。</a:t>
            </a:r>
          </a:p>
        </p:txBody>
      </p:sp>
      <p:pic>
        <p:nvPicPr>
          <p:cNvPr id="221" name="图片 221"/>
          <p:cNvPicPr>
            <a:picLocks noChangeAspect="1"/>
          </p:cNvPicPr>
          <p:nvPr/>
        </p:nvPicPr>
        <p:blipFill>
          <a:blip r:embed="rId3">
            <a:clrChange>
              <a:clrFrom>
                <a:srgbClr val="FFFFFF"/>
              </a:clrFrom>
              <a:clrTo>
                <a:srgbClr val="FFFFFF">
                  <a:alpha val="0"/>
                </a:srgbClr>
              </a:clrTo>
            </a:clrChange>
          </a:blip>
          <a:stretch>
            <a:fillRect/>
          </a:stretch>
        </p:blipFill>
        <p:spPr>
          <a:xfrm>
            <a:off x="4538136" y="1241990"/>
            <a:ext cx="7360285" cy="3764280"/>
          </a:xfrm>
          <a:prstGeom prst="rect">
            <a:avLst/>
          </a:prstGeom>
          <a:ln>
            <a:solidFill>
              <a:schemeClr val="bg1">
                <a:lumMod val="50000"/>
              </a:schemeClr>
            </a:solidFill>
          </a:ln>
        </p:spPr>
      </p:pic>
      <p:sp>
        <p:nvSpPr>
          <p:cNvPr id="5" name="文本框 4">
            <a:extLst>
              <a:ext uri="{FF2B5EF4-FFF2-40B4-BE49-F238E27FC236}">
                <a16:creationId xmlns:a16="http://schemas.microsoft.com/office/drawing/2014/main" id="{ED7997EE-32D7-490A-9902-D281DF3E0BCF}"/>
              </a:ext>
            </a:extLst>
          </p:cNvPr>
          <p:cNvSpPr txBox="1"/>
          <p:nvPr/>
        </p:nvSpPr>
        <p:spPr>
          <a:xfrm>
            <a:off x="607235" y="1403034"/>
            <a:ext cx="3578871" cy="3077253"/>
          </a:xfrm>
          <a:prstGeom prst="rect">
            <a:avLst/>
          </a:prstGeom>
          <a:noFill/>
          <a:ln w="9525">
            <a:noFill/>
          </a:ln>
        </p:spPr>
        <p:txBody>
          <a:bodyPr wrap="square">
            <a:spAutoFit/>
          </a:bodyPr>
          <a:lstStyle/>
          <a:p>
            <a:pPr indent="0">
              <a:lnSpc>
                <a:spcPct val="200000"/>
              </a:lnSpc>
            </a:pPr>
            <a:r>
              <a:rPr sz="2000" b="0" dirty="0">
                <a:latin typeface="微软雅黑" panose="020B0503020204020204" pitchFamily="34" charset="-122"/>
                <a:ea typeface="微软雅黑" panose="020B0503020204020204" pitchFamily="34" charset="-122"/>
                <a:cs typeface="微软雅黑" panose="020B0503020204020204" pitchFamily="34" charset="-122"/>
              </a:rPr>
              <a:t>添加elm文件系统组件，并且要设置最大的扇区大小为4096个字节。接下来为了确保编译顺利，请确认下面的选项是被选中的。</a:t>
            </a:r>
          </a:p>
        </p:txBody>
      </p:sp>
      <p:cxnSp>
        <p:nvCxnSpPr>
          <p:cNvPr id="4" name="直接箭头连接符 3">
            <a:extLst>
              <a:ext uri="{FF2B5EF4-FFF2-40B4-BE49-F238E27FC236}">
                <a16:creationId xmlns:a16="http://schemas.microsoft.com/office/drawing/2014/main" id="{57190AEE-C010-42AE-A1EB-FCD5EE54352A}"/>
              </a:ext>
            </a:extLst>
          </p:cNvPr>
          <p:cNvCxnSpPr>
            <a:stCxn id="5" idx="3"/>
          </p:cNvCxnSpPr>
          <p:nvPr/>
        </p:nvCxnSpPr>
        <p:spPr>
          <a:xfrm>
            <a:off x="4186106" y="2941661"/>
            <a:ext cx="3288485" cy="16219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确保SFUD SPI驱动已经添加</a:t>
            </a:r>
          </a:p>
        </p:txBody>
      </p:sp>
      <p:sp>
        <p:nvSpPr>
          <p:cNvPr id="100" name="文本框 99"/>
          <p:cNvSpPr txBox="1"/>
          <p:nvPr/>
        </p:nvSpPr>
        <p:spPr>
          <a:xfrm>
            <a:off x="397510" y="1134110"/>
            <a:ext cx="11527790" cy="922020"/>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然后请确认一下SPI的驱动是否已经添加，RTT文件系统会默认使用SFUD的驱动接口来访问外置SPI Flash，所以要确认已经添加。</a:t>
            </a:r>
          </a:p>
        </p:txBody>
      </p:sp>
      <p:pic>
        <p:nvPicPr>
          <p:cNvPr id="226" name="图片 226"/>
          <p:cNvPicPr>
            <a:picLocks noChangeAspect="1"/>
          </p:cNvPicPr>
          <p:nvPr/>
        </p:nvPicPr>
        <p:blipFill>
          <a:blip r:embed="rId3">
            <a:clrChange>
              <a:clrFrom>
                <a:srgbClr val="FFFFFF"/>
              </a:clrFrom>
              <a:clrTo>
                <a:srgbClr val="FFFFFF">
                  <a:alpha val="0"/>
                </a:srgbClr>
              </a:clrTo>
            </a:clrChange>
          </a:blip>
          <a:stretch>
            <a:fillRect/>
          </a:stretch>
        </p:blipFill>
        <p:spPr>
          <a:xfrm>
            <a:off x="1401445" y="2152650"/>
            <a:ext cx="7589520" cy="4071620"/>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添加文件系统例子的菜单路径</a:t>
            </a:r>
          </a:p>
        </p:txBody>
      </p:sp>
      <p:sp>
        <p:nvSpPr>
          <p:cNvPr id="100" name="文本框 99"/>
          <p:cNvSpPr txBox="1"/>
          <p:nvPr/>
        </p:nvSpPr>
        <p:spPr>
          <a:xfrm>
            <a:off x="397510" y="1134110"/>
            <a:ext cx="11527790" cy="1337945"/>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最后，为了方便我们学习使用文件系统，我们可以把elm文件系统的一个例子程序添加到工程中，虽然是个例子，但是基本上常用的文件操作都被涵盖在内了，我们可以“拿来主义”直接用。还是在“menuconfig”的菜单里，按照如下图所示的顺序选择子菜单中的内容。</a:t>
            </a:r>
          </a:p>
        </p:txBody>
      </p:sp>
      <p:pic>
        <p:nvPicPr>
          <p:cNvPr id="222" name="图片 222"/>
          <p:cNvPicPr>
            <a:picLocks noChangeAspect="1"/>
          </p:cNvPicPr>
          <p:nvPr/>
        </p:nvPicPr>
        <p:blipFill>
          <a:blip r:embed="rId3">
            <a:clrChange>
              <a:clrFrom>
                <a:srgbClr val="FFFFFF"/>
              </a:clrFrom>
              <a:clrTo>
                <a:srgbClr val="FFFFFF">
                  <a:alpha val="0"/>
                </a:srgbClr>
              </a:clrTo>
            </a:clrChange>
          </a:blip>
          <a:stretch>
            <a:fillRect/>
          </a:stretch>
        </p:blipFill>
        <p:spPr>
          <a:xfrm>
            <a:off x="1714500" y="3039110"/>
            <a:ext cx="7174230" cy="3442970"/>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 文件系统测试程序显示界面</a:t>
            </a:r>
          </a:p>
        </p:txBody>
      </p:sp>
      <p:sp>
        <p:nvSpPr>
          <p:cNvPr id="100" name="文本框 99"/>
          <p:cNvSpPr txBox="1"/>
          <p:nvPr/>
        </p:nvSpPr>
        <p:spPr>
          <a:xfrm>
            <a:off x="137795" y="5113655"/>
            <a:ext cx="9932670" cy="1337945"/>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我们的“sample13”中的工程就是这样添加完毕后，再单独添加了一个“spi_flash.c”文件来演示如何加载文件系统。请编译、下载。如果一切正常，在putty终端中应该显示如下信息。如果不正常，首先检查飞线是否正确。</a:t>
            </a:r>
          </a:p>
        </p:txBody>
      </p:sp>
      <p:pic>
        <p:nvPicPr>
          <p:cNvPr id="237" name="图片 237"/>
          <p:cNvPicPr>
            <a:picLocks noChangeAspect="1"/>
          </p:cNvPicPr>
          <p:nvPr/>
        </p:nvPicPr>
        <p:blipFill>
          <a:blip r:embed="rId3"/>
          <a:stretch>
            <a:fillRect/>
          </a:stretch>
        </p:blipFill>
        <p:spPr>
          <a:xfrm>
            <a:off x="345440" y="1417955"/>
            <a:ext cx="7073265" cy="3502025"/>
          </a:xfrm>
          <a:prstGeom prst="rect">
            <a:avLst/>
          </a:prstGeom>
        </p:spPr>
      </p:pic>
    </p:spTree>
    <p:custDataLst>
      <p:tags r:id="rId1"/>
    </p:custData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174625"/>
            <a:ext cx="9308465" cy="651510"/>
          </a:xfrm>
        </p:spPr>
        <p:txBody>
          <a:bodyPr>
            <a:normAutofit/>
          </a:bodyPr>
          <a:lstStyle/>
          <a:p>
            <a:pPr indent="0" algn="l">
              <a:buNone/>
            </a:pPr>
            <a:r>
              <a:rPr lang="zh-CN" b="1" spc="160" dirty="0">
                <a:solidFill>
                  <a:schemeClr val="tx1">
                    <a:lumMod val="95000"/>
                    <a:lumOff val="5000"/>
                  </a:schemeClr>
                </a:solidFill>
                <a:cs typeface="微软雅黑" panose="020B0503020204020204" pitchFamily="34" charset="-122"/>
                <a:sym typeface="+mn-ea"/>
              </a:rPr>
              <a:t>sample13中文件系统代码操作的例子</a:t>
            </a:r>
          </a:p>
        </p:txBody>
      </p:sp>
      <p:sp>
        <p:nvSpPr>
          <p:cNvPr id="100" name="文本框 99"/>
          <p:cNvSpPr txBox="1"/>
          <p:nvPr/>
        </p:nvSpPr>
        <p:spPr>
          <a:xfrm>
            <a:off x="326390" y="1211580"/>
            <a:ext cx="5297805" cy="4707890"/>
          </a:xfrm>
          <a:prstGeom prst="rect">
            <a:avLst/>
          </a:prstGeom>
          <a:noFill/>
          <a:ln w="9525">
            <a:noFill/>
          </a:ln>
        </p:spPr>
        <p:txBody>
          <a:bodyPr wrap="square">
            <a:spAutoFit/>
          </a:bodyPr>
          <a:lstStyle/>
          <a:p>
            <a:pPr indent="0">
              <a:lnSpc>
                <a:spcPct val="150000"/>
              </a:lnSpc>
            </a:pPr>
            <a:r>
              <a:rPr sz="2000" b="0" dirty="0">
                <a:latin typeface="微软雅黑" panose="020B0503020204020204" pitchFamily="34" charset="-122"/>
                <a:ea typeface="微软雅黑" panose="020B0503020204020204" pitchFamily="34" charset="-122"/>
                <a:cs typeface="微软雅黑" panose="020B0503020204020204" pitchFamily="34" charset="-122"/>
              </a:rPr>
              <a:t>终端显示的内容很多，前面一大坨信息基本都是在SFUD初始化的时候被输出的。主要是测试Flash的驱动是否正常工作。最后，如果文件系统挂载成功，会显示出来文件系统挂载的目录“spi flash mount to /”。此时，我们就可以测试文件系统了。因为文件系统中的命令非常多，我们不可能在例子中一一例举。好在，我们可以重复利用FinSH的命令行功能，同时我们在前面做配置的时候还添加了文件系统的代码操作的例子。</a:t>
            </a:r>
          </a:p>
        </p:txBody>
      </p:sp>
      <p:pic>
        <p:nvPicPr>
          <p:cNvPr id="238" name="图片 238"/>
          <p:cNvPicPr>
            <a:picLocks noChangeAspect="1"/>
          </p:cNvPicPr>
          <p:nvPr/>
        </p:nvPicPr>
        <p:blipFill>
          <a:blip r:embed="rId3"/>
          <a:stretch>
            <a:fillRect/>
          </a:stretch>
        </p:blipFill>
        <p:spPr>
          <a:xfrm>
            <a:off x="6000750" y="1496695"/>
            <a:ext cx="5925185" cy="4188460"/>
          </a:xfrm>
          <a:prstGeom prst="rect">
            <a:avLst/>
          </a:prstGeom>
          <a:ln>
            <a:solidFill>
              <a:schemeClr val="bg1">
                <a:lumMod val="65000"/>
              </a:schemeClr>
            </a:solidFill>
          </a:ln>
        </p:spPr>
      </p:pic>
    </p:spTree>
    <p:custDataLst>
      <p:tags r:id="rId1"/>
    </p:custData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在FinSH中用命令行新建目录</a:t>
            </a:r>
          </a:p>
        </p:txBody>
      </p:sp>
      <p:sp>
        <p:nvSpPr>
          <p:cNvPr id="100" name="文本框 99"/>
          <p:cNvSpPr txBox="1"/>
          <p:nvPr/>
        </p:nvSpPr>
        <p:spPr>
          <a:xfrm>
            <a:off x="326390" y="1122045"/>
            <a:ext cx="11539220" cy="922020"/>
          </a:xfrm>
          <a:prstGeom prst="rect">
            <a:avLst/>
          </a:prstGeom>
          <a:noFill/>
          <a:ln w="9525">
            <a:noFill/>
          </a:ln>
        </p:spPr>
        <p:txBody>
          <a:bodyPr wrap="square">
            <a:spAutoFit/>
          </a:bodyPr>
          <a:lstStyle/>
          <a:p>
            <a:pPr indent="0">
              <a:lnSpc>
                <a:spcPct val="150000"/>
              </a:lnSpc>
            </a:pPr>
            <a:r>
              <a:rPr b="0" dirty="0">
                <a:latin typeface="微软雅黑" panose="020B0503020204020204" pitchFamily="34" charset="-122"/>
                <a:ea typeface="微软雅黑" panose="020B0503020204020204" pitchFamily="34" charset="-122"/>
                <a:cs typeface="微软雅黑" panose="020B0503020204020204" pitchFamily="34" charset="-122"/>
              </a:rPr>
              <a:t>具体涉及到文件系统编程的时候可以自己去参考其中的例子，或者到RTT官网上找更多的例子，这里就不啰嗦了。为了快捷有效的测试，我们可以直接在FinSH终端中使用命令行来测试文件系统。比如新建目录、新建文件等。</a:t>
            </a:r>
          </a:p>
        </p:txBody>
      </p:sp>
      <p:pic>
        <p:nvPicPr>
          <p:cNvPr id="239" name="图片 239"/>
          <p:cNvPicPr>
            <a:picLocks noChangeAspect="1"/>
          </p:cNvPicPr>
          <p:nvPr/>
        </p:nvPicPr>
        <p:blipFill>
          <a:blip r:embed="rId3"/>
          <a:stretch>
            <a:fillRect/>
          </a:stretch>
        </p:blipFill>
        <p:spPr>
          <a:xfrm>
            <a:off x="1619250" y="2896235"/>
            <a:ext cx="4489450" cy="3385820"/>
          </a:xfrm>
          <a:prstGeom prst="rect">
            <a:avLst/>
          </a:prstGeom>
        </p:spPr>
      </p:pic>
    </p:spTree>
    <p:custDataLst>
      <p:tags r:id="rId1"/>
    </p:custData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在FinSH中用命令行新建一个文本文件</a:t>
            </a:r>
          </a:p>
        </p:txBody>
      </p:sp>
      <p:pic>
        <p:nvPicPr>
          <p:cNvPr id="240" name="图片 240"/>
          <p:cNvPicPr>
            <a:picLocks noChangeAspect="1"/>
          </p:cNvPicPr>
          <p:nvPr/>
        </p:nvPicPr>
        <p:blipFill>
          <a:blip r:embed="rId3"/>
          <a:stretch>
            <a:fillRect/>
          </a:stretch>
        </p:blipFill>
        <p:spPr>
          <a:xfrm>
            <a:off x="978535" y="1834515"/>
            <a:ext cx="9019540" cy="2999105"/>
          </a:xfrm>
          <a:prstGeom prst="rect">
            <a:avLst/>
          </a:prstGeom>
        </p:spPr>
      </p:pic>
    </p:spTree>
    <p:custDataLst>
      <p:tags r:id="rId1"/>
    </p:custDataLst>
  </p:cSld>
  <p:clrMapOvr>
    <a:masterClrMapping/>
  </p:clrMapOvr>
  <p:transition spd="slow" advClick="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174625"/>
            <a:ext cx="9308465" cy="651510"/>
          </a:xfrm>
        </p:spPr>
        <p:txBody>
          <a:bodyPr>
            <a:normAutofit/>
          </a:bodyPr>
          <a:lstStyle/>
          <a:p>
            <a:pPr indent="0" algn="l"/>
            <a:r>
              <a:rPr lang="zh-CN" dirty="0">
                <a:cs typeface="微软雅黑" panose="020B0503020204020204" pitchFamily="34" charset="-122"/>
                <a:sym typeface="+mn-ea"/>
              </a:rPr>
              <a:t> </a:t>
            </a:r>
            <a:r>
              <a:rPr lang="zh-CN" b="1" spc="160" dirty="0">
                <a:solidFill>
                  <a:schemeClr val="tx1">
                    <a:lumMod val="95000"/>
                    <a:lumOff val="5000"/>
                  </a:schemeClr>
                </a:solidFill>
                <a:cs typeface="微软雅黑" panose="020B0503020204020204" pitchFamily="34" charset="-122"/>
                <a:sym typeface="+mn-ea"/>
              </a:rPr>
              <a:t>在FinSH中用命令行进入一个目录</a:t>
            </a:r>
          </a:p>
        </p:txBody>
      </p:sp>
      <p:pic>
        <p:nvPicPr>
          <p:cNvPr id="241" name="图片 241"/>
          <p:cNvPicPr>
            <a:picLocks noChangeAspect="1"/>
          </p:cNvPicPr>
          <p:nvPr/>
        </p:nvPicPr>
        <p:blipFill>
          <a:blip r:embed="rId3"/>
          <a:stretch>
            <a:fillRect/>
          </a:stretch>
        </p:blipFill>
        <p:spPr>
          <a:xfrm>
            <a:off x="508635" y="1452245"/>
            <a:ext cx="9366250" cy="3594100"/>
          </a:xfrm>
          <a:prstGeom prst="rect">
            <a:avLst/>
          </a:prstGeom>
        </p:spPr>
      </p:pic>
    </p:spTree>
    <p:custDataLst>
      <p:tags r:id="rId1"/>
    </p:custData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2" name="图片 51"/>
          <p:cNvPicPr>
            <a:picLocks noChangeAspect="1"/>
          </p:cNvPicPr>
          <p:nvPr>
            <p:custDataLst>
              <p:tags r:id="rId2"/>
            </p:custDataLst>
          </p:nvPr>
        </p:nvPicPr>
        <p:blipFill>
          <a:blip r:embed="rId10"/>
          <a:stretch>
            <a:fillRect/>
          </a:stretch>
        </p:blipFill>
        <p:spPr>
          <a:xfrm>
            <a:off x="0" y="6137910"/>
            <a:ext cx="720090" cy="720090"/>
          </a:xfrm>
          <a:prstGeom prst="rect">
            <a:avLst/>
          </a:prstGeom>
        </p:spPr>
      </p:pic>
      <p:grpSp>
        <p:nvGrpSpPr>
          <p:cNvPr id="10" name="组合 9"/>
          <p:cNvGrpSpPr/>
          <p:nvPr>
            <p:custDataLst>
              <p:tags r:id="rId3"/>
            </p:custDataLst>
          </p:nvPr>
        </p:nvGrpSpPr>
        <p:grpSpPr>
          <a:xfrm>
            <a:off x="7092950" y="3544570"/>
            <a:ext cx="3389630" cy="2516506"/>
            <a:chOff x="3853180" y="3435825"/>
            <a:chExt cx="3389630" cy="2482515"/>
          </a:xfrm>
        </p:grpSpPr>
        <p:sp>
          <p:nvSpPr>
            <p:cNvPr id="3" name="文本框 2"/>
            <p:cNvSpPr txBox="1"/>
            <p:nvPr>
              <p:custDataLst>
                <p:tags r:id="rId7"/>
              </p:custDataLst>
            </p:nvPr>
          </p:nvSpPr>
          <p:spPr>
            <a:xfrm>
              <a:off x="3853180" y="3794766"/>
              <a:ext cx="3389630" cy="2123574"/>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Clr>
                  <a:srgbClr val="6CA5E9"/>
                </a:buClr>
                <a:buSzPct val="100000"/>
                <a:buFont typeface="Wingdings" panose="05000000000000000000" charset="0"/>
                <a:buNone/>
              </a:pPr>
              <a:r>
                <a:rPr sz="160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很多功能都能用命令行来测试，如果你不知道FinSH中支持哪些命令，可以在命令行中输入“help”来查看。</a:t>
              </a:r>
            </a:p>
          </p:txBody>
        </p:sp>
        <p:cxnSp>
          <p:nvCxnSpPr>
            <p:cNvPr id="8" name="直接连接符 7"/>
            <p:cNvCxnSpPr/>
            <p:nvPr>
              <p:custDataLst>
                <p:tags r:id="rId8"/>
              </p:custDataLst>
            </p:nvPr>
          </p:nvCxnSpPr>
          <p:spPr>
            <a:xfrm flipH="1">
              <a:off x="4000500" y="3435825"/>
              <a:ext cx="3077845" cy="11276"/>
            </a:xfrm>
            <a:prstGeom prst="line">
              <a:avLst/>
            </a:prstGeom>
            <a:ln w="1270">
              <a:solidFill>
                <a:schemeClr val="accent1">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4"/>
            </p:custDataLst>
          </p:nvPr>
        </p:nvSpPr>
        <p:spPr>
          <a:xfrm>
            <a:off x="7104380" y="850900"/>
            <a:ext cx="3389630" cy="2310765"/>
          </a:xfrm>
          <a:prstGeom prst="rect">
            <a:avLst/>
          </a:prstGeom>
          <a:noFill/>
        </p:spPr>
        <p:txBody>
          <a:bodyPr wrap="square" lIns="101600" tIns="38100" rIns="63500" bIns="38100" rtlCol="0" anchor="b" anchorCtr="0">
            <a:noAutofit/>
          </a:bodyPr>
          <a:lstStyle/>
          <a:p>
            <a:pPr marL="0" indent="0" algn="ctr" fontAlgn="auto">
              <a:lnSpc>
                <a:spcPct val="100000"/>
              </a:lnSpc>
              <a:spcBef>
                <a:spcPts val="0"/>
              </a:spcBef>
              <a:spcAft>
                <a:spcPts val="0"/>
              </a:spcAft>
              <a:buSzPct val="100000"/>
              <a:buNone/>
            </a:pPr>
            <a:r>
              <a:rPr lang="zh-CN" sz="44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在FinSH中支持的命令</a:t>
            </a:r>
          </a:p>
        </p:txBody>
      </p:sp>
      <p:sp>
        <p:nvSpPr>
          <p:cNvPr id="22" name="斜纹 21"/>
          <p:cNvSpPr/>
          <p:nvPr>
            <p:custDataLst>
              <p:tags r:id="rId5"/>
            </p:custDataLst>
          </p:nvPr>
        </p:nvSpPr>
        <p:spPr>
          <a:xfrm flipH="1">
            <a:off x="10482580" y="0"/>
            <a:ext cx="1697990" cy="1697990"/>
          </a:xfrm>
          <a:prstGeom prst="diagStripe">
            <a:avLst>
              <a:gd name="adj" fmla="val 49994"/>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pic>
        <p:nvPicPr>
          <p:cNvPr id="4" name="图片 3" descr="architecture-building-exterior-buildings-1984526"/>
          <p:cNvPicPr preferRelativeResize="0">
            <a:picLocks noChangeAspect="1"/>
          </p:cNvPicPr>
          <p:nvPr>
            <p:custDataLst>
              <p:tags r:id="rId6"/>
            </p:custDataLst>
          </p:nvPr>
        </p:nvPicPr>
        <p:blipFill>
          <a:blip r:embed="rId11"/>
          <a:srcRect l="-5122" r="-5122"/>
          <a:stretch>
            <a:fillRect/>
          </a:stretch>
        </p:blipFill>
        <p:spPr>
          <a:xfrm>
            <a:off x="-10795" y="0"/>
            <a:ext cx="5080000" cy="6858000"/>
          </a:xfrm>
          <a:prstGeom prst="rect">
            <a:avLst/>
          </a:prstGeom>
          <a:blipFill rotWithShape="1">
            <a:blip r:embed="rId12"/>
            <a:stretch>
              <a:fillRect/>
            </a:stretch>
          </a:blipFill>
        </p:spPr>
      </p:pic>
    </p:spTree>
    <p:custDataLst>
      <p:tags r:id="rId1"/>
    </p:custData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0" y="10795"/>
            <a:ext cx="9308465" cy="910590"/>
          </a:xfrm>
        </p:spPr>
        <p:txBody>
          <a:bodyPr>
            <a:normAutofit/>
          </a:bodyPr>
          <a:lstStyle/>
          <a:p>
            <a:pPr indent="0" algn="l"/>
            <a:r>
              <a:rPr lang="zh-CN" altLang="en-US" dirty="0">
                <a:cs typeface="微软雅黑" panose="020B0503020204020204" pitchFamily="34" charset="-122"/>
                <a:sym typeface="+mn-ea"/>
              </a:rPr>
              <a:t>2.12 一人之下，万人之上— 虚拟文件系统</a:t>
            </a:r>
          </a:p>
        </p:txBody>
      </p:sp>
      <p:sp>
        <p:nvSpPr>
          <p:cNvPr id="100" name="文本框 99"/>
          <p:cNvSpPr txBox="1"/>
          <p:nvPr/>
        </p:nvSpPr>
        <p:spPr>
          <a:xfrm>
            <a:off x="624840" y="1339215"/>
            <a:ext cx="10765155" cy="3415030"/>
          </a:xfrm>
          <a:prstGeom prst="rect">
            <a:avLst/>
          </a:prstGeom>
          <a:noFill/>
          <a:ln w="9525">
            <a:noFill/>
          </a:ln>
        </p:spPr>
        <p:txBody>
          <a:bodyPr wrap="square">
            <a:spAutoFit/>
          </a:bodyPr>
          <a:lstStyle/>
          <a:p>
            <a:pPr indent="266700" algn="l">
              <a:lnSpc>
                <a:spcPct val="2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文件系统虽然不能算是OS的内核功能，但是如果没有文件系统这个最重要的组件，也许OS就会失去光辉。文件系统是一个庞大的系统，实现了一套数据的组织、分级、访问、修改等功能。文件系统最初是用来管理数据的，但随着系统的复杂度提高，大家发现很多设备的管理也可以借鉴文件系统的那种分级的访问方式，于是文件系统的覆盖范围由单纯的管理数据变成了管理几乎整个底层硬件。由于文件系统的功能已经发生了巨大的延拓，因此我们现代操作系统把文件系统改称为“虚拟文件系统”，也充分强调了</a:t>
            </a:r>
            <a:r>
              <a:rPr lang="zh-CN" b="1" dirty="0">
                <a:latin typeface="微软雅黑" panose="020B0503020204020204" pitchFamily="34" charset="-122"/>
                <a:ea typeface="微软雅黑" panose="020B0503020204020204" pitchFamily="34" charset="-122"/>
                <a:cs typeface="微软雅黑" panose="020B0503020204020204" pitchFamily="34" charset="-122"/>
              </a:rPr>
              <a:t>文件系统不再是单一的管理数据。</a:t>
            </a:r>
          </a:p>
        </p:txBody>
      </p:sp>
    </p:spTree>
    <p:custDataLst>
      <p:tags r:id="rId1"/>
    </p:custData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0" name="半闭框 19"/>
          <p:cNvSpPr/>
          <p:nvPr userDrawn="1">
            <p:custDataLst>
              <p:tags r:id="rId2"/>
            </p:custDataLst>
          </p:nvPr>
        </p:nvSpPr>
        <p:spPr>
          <a:xfrm flipH="1" flipV="1">
            <a:off x="11581130" y="631028"/>
            <a:ext cx="463550" cy="6031865"/>
          </a:xfrm>
          <a:prstGeom prst="halfFrame">
            <a:avLst>
              <a:gd name="adj1" fmla="val 0"/>
              <a:gd name="adj2" fmla="val 0"/>
            </a:avLst>
          </a:prstGeom>
          <a:solidFill>
            <a:srgbClr val="FCB391"/>
          </a:solidFill>
          <a:ln w="5715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solidFill>
                <a:srgbClr val="262626"/>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914400" y="990600"/>
            <a:ext cx="9448800" cy="4876800"/>
          </a:xfrm>
          <a:prstGeom prst="rect">
            <a:avLst/>
          </a:prstGeom>
          <a:noFill/>
          <a:ln w="38100">
            <a:solidFill>
              <a:srgbClr val="FCB3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459865" y="1313833"/>
            <a:ext cx="3505200" cy="1158227"/>
          </a:xfrm>
          <a:prstGeom prst="rect">
            <a:avLst/>
          </a:prstGeom>
          <a:noFill/>
        </p:spPr>
        <p:txBody>
          <a:bodyPr wrap="square" lIns="63500" tIns="25400" rIns="63500" bIns="25400" rtlCol="0" anchor="b">
            <a:noAutofit/>
          </a:bodyPr>
          <a:lstStyle/>
          <a:p>
            <a:pPr marL="0" indent="0" algn="l">
              <a:lnSpc>
                <a:spcPct val="100000"/>
              </a:lnSpc>
              <a:spcBef>
                <a:spcPts val="0"/>
              </a:spcBef>
              <a:spcAft>
                <a:spcPts val="0"/>
              </a:spcAft>
              <a:buSzPct val="100000"/>
            </a:pPr>
            <a:r>
              <a:rPr lang="zh-CN" altLang="en-US" sz="4000" b="1" spc="300" dirty="0">
                <a:solidFill>
                  <a:srgbClr val="C14105"/>
                </a:solidFill>
                <a:latin typeface="微软雅黑" panose="020B0503020204020204" pitchFamily="34" charset="-122"/>
                <a:ea typeface="微软雅黑" panose="020B0503020204020204" pitchFamily="34" charset="-122"/>
                <a:sym typeface="+mn-ea"/>
              </a:rPr>
              <a:t>下一节预告</a:t>
            </a:r>
          </a:p>
        </p:txBody>
      </p:sp>
      <p:sp>
        <p:nvSpPr>
          <p:cNvPr id="7" name="Title 6"/>
          <p:cNvSpPr txBox="1"/>
          <p:nvPr>
            <p:custDataLst>
              <p:tags r:id="rId5"/>
            </p:custDataLst>
          </p:nvPr>
        </p:nvSpPr>
        <p:spPr>
          <a:xfrm>
            <a:off x="1524635" y="2884170"/>
            <a:ext cx="5469890" cy="1395095"/>
          </a:xfrm>
          <a:prstGeom prst="rect">
            <a:avLst/>
          </a:prstGeom>
          <a:noFill/>
          <a:ln w="3175">
            <a:noFill/>
            <a:prstDash val="dash"/>
          </a:ln>
        </p:spPr>
        <p:txBody>
          <a:bodyPr wrap="square" lIns="63500" tIns="25400" rIns="6350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sz="28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用RT-Thread开发一个指定功能的应用</a:t>
            </a:r>
          </a:p>
        </p:txBody>
      </p:sp>
      <p:pic>
        <p:nvPicPr>
          <p:cNvPr id="4" name="图片 3"/>
          <p:cNvPicPr>
            <a:picLocks noChangeAspect="1"/>
          </p:cNvPicPr>
          <p:nvPr/>
        </p:nvPicPr>
        <p:blipFill>
          <a:blip r:embed="rId9"/>
          <a:stretch>
            <a:fillRect/>
          </a:stretch>
        </p:blipFill>
        <p:spPr>
          <a:xfrm>
            <a:off x="7489825" y="2174875"/>
            <a:ext cx="3784600" cy="3549650"/>
          </a:xfrm>
          <a:prstGeom prst="rect">
            <a:avLst/>
          </a:prstGeom>
        </p:spPr>
      </p:pic>
    </p:spTree>
    <p:custDataLst>
      <p:tags r:id="rId1"/>
    </p:custData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2.12.1 RTT文件系统介绍</a:t>
            </a:r>
          </a:p>
        </p:txBody>
      </p:sp>
      <p:sp>
        <p:nvSpPr>
          <p:cNvPr id="100" name="文本框 99"/>
          <p:cNvSpPr txBox="1"/>
          <p:nvPr/>
        </p:nvSpPr>
        <p:spPr>
          <a:xfrm>
            <a:off x="267970" y="1656715"/>
            <a:ext cx="4265295" cy="2553335"/>
          </a:xfrm>
          <a:prstGeom prst="rect">
            <a:avLst/>
          </a:prstGeom>
          <a:noFill/>
          <a:ln w="9525">
            <a:noFill/>
          </a:ln>
        </p:spPr>
        <p:txBody>
          <a:bodyPr wrap="square">
            <a:spAutoFit/>
          </a:bodyPr>
          <a:lstStyle/>
          <a:p>
            <a:pPr indent="266700" algn="l">
              <a:lnSpc>
                <a:spcPct val="20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rPr>
              <a:t>RTT提供的虚拟文件系统称之为DFS(Device File System),其命名和使用规则类似于UNIX和Linux系统。也有文件、文件夹的目录结构。</a:t>
            </a:r>
          </a:p>
        </p:txBody>
      </p:sp>
      <p:sp>
        <p:nvSpPr>
          <p:cNvPr id="3" name="文本框 2"/>
          <p:cNvSpPr txBox="1"/>
          <p:nvPr/>
        </p:nvSpPr>
        <p:spPr>
          <a:xfrm>
            <a:off x="5600065" y="6140450"/>
            <a:ext cx="3676650" cy="368300"/>
          </a:xfrm>
          <a:prstGeom prst="rect">
            <a:avLst/>
          </a:prstGeom>
          <a:noFill/>
          <a:ln w="9525">
            <a:noFill/>
          </a:ln>
        </p:spPr>
        <p:txBody>
          <a:bodyPr wrap="square">
            <a:spAutoFit/>
          </a:bodyPr>
          <a:lstStyle/>
          <a:p>
            <a:pPr indent="0" algn="ctr"/>
            <a:r>
              <a:rPr lang="zh-CN" b="0" dirty="0">
                <a:latin typeface="微软雅黑" panose="020B0503020204020204" pitchFamily="34" charset="-122"/>
                <a:ea typeface="微软雅黑" panose="020B0503020204020204" pitchFamily="34" charset="-122"/>
                <a:cs typeface="微软雅黑" panose="020B0503020204020204" pitchFamily="34" charset="-122"/>
              </a:rPr>
              <a:t>图：DFS的目录结构</a:t>
            </a:r>
          </a:p>
        </p:txBody>
      </p:sp>
      <p:pic>
        <p:nvPicPr>
          <p:cNvPr id="217" name="图片 217"/>
          <p:cNvPicPr>
            <a:picLocks noChangeAspect="1"/>
          </p:cNvPicPr>
          <p:nvPr>
            <p:custDataLst>
              <p:tags r:id="rId2"/>
            </p:custDataLst>
          </p:nvPr>
        </p:nvPicPr>
        <p:blipFill>
          <a:blip r:embed="rId4">
            <a:clrChange>
              <a:clrFrom>
                <a:srgbClr val="FFFFFF"/>
              </a:clrFrom>
              <a:clrTo>
                <a:srgbClr val="FFFFFF">
                  <a:alpha val="0"/>
                </a:srgbClr>
              </a:clrTo>
            </a:clrChange>
          </a:blip>
          <a:stretch>
            <a:fillRect/>
          </a:stretch>
        </p:blipFill>
        <p:spPr>
          <a:xfrm>
            <a:off x="4794250" y="1492250"/>
            <a:ext cx="5288280" cy="4500880"/>
          </a:xfrm>
          <a:prstGeom prst="rect">
            <a:avLst/>
          </a:prstGeom>
          <a:solidFill>
            <a:schemeClr val="bg1">
              <a:lumMod val="95000"/>
            </a:schemeClr>
          </a:solidFill>
          <a:ln w="12700" cmpd="sng">
            <a:solidFill>
              <a:schemeClr val="bg1">
                <a:lumMod val="50000"/>
              </a:schemeClr>
            </a:solidFill>
            <a:prstDash val="solid"/>
          </a:ln>
        </p:spPr>
      </p:pic>
    </p:spTree>
    <p:custDataLst>
      <p:tags r:id="rId1"/>
    </p:custData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457155" y="152400"/>
            <a:ext cx="11277689" cy="609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DFS的层次结构</a:t>
            </a:r>
          </a:p>
        </p:txBody>
      </p:sp>
      <p:sp>
        <p:nvSpPr>
          <p:cNvPr id="6" name="文本框 5"/>
          <p:cNvSpPr txBox="1"/>
          <p:nvPr>
            <p:custDataLst>
              <p:tags r:id="rId4"/>
            </p:custDataLst>
          </p:nvPr>
        </p:nvSpPr>
        <p:spPr>
          <a:xfrm>
            <a:off x="1076325" y="5752465"/>
            <a:ext cx="3933190" cy="266065"/>
          </a:xfrm>
          <a:prstGeom prst="rect">
            <a:avLst/>
          </a:prstGeom>
          <a:noFill/>
        </p:spPr>
        <p:txBody>
          <a:bodyPr wrap="square" lIns="63500" tIns="25400" rIns="63500" bIns="25400" rtlCol="0" anchor="t" anchorCtr="0">
            <a:normAutofit fontScale="97500"/>
          </a:bodyPr>
          <a:lstStyle/>
          <a:p>
            <a:pPr marL="0" algn="ctr" fontAlgn="auto">
              <a:lnSpc>
                <a:spcPct val="100000"/>
              </a:lnSpc>
              <a:spcBef>
                <a:spcPts val="0"/>
              </a:spcBef>
              <a:spcAft>
                <a:spcPts val="0"/>
              </a:spcAft>
              <a:buNone/>
            </a:pPr>
            <a:r>
              <a:rPr lang="zh-CN" altLang="en-US" sz="1400" spc="60" dirty="0">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图：DFS的层次结构</a:t>
            </a:r>
          </a:p>
        </p:txBody>
      </p:sp>
      <p:sp>
        <p:nvSpPr>
          <p:cNvPr id="11" name="Title 6"/>
          <p:cNvSpPr txBox="1"/>
          <p:nvPr>
            <p:custDataLst>
              <p:tags r:id="rId5"/>
            </p:custDataLst>
          </p:nvPr>
        </p:nvSpPr>
        <p:spPr>
          <a:xfrm>
            <a:off x="7258685" y="1339215"/>
            <a:ext cx="4591685" cy="473392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RTT的DFS组件的特点是：</a:t>
            </a:r>
            <a:r>
              <a:rPr lang="zh-CN" sz="15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支持POSIX接口，对文件和目录访问提供统一的接口</a:t>
            </a:r>
            <a:r>
              <a:rPr lang="zh-CN"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，比如常见的read、write、poll和select等。通过“menuconfig”配置，可以支持多种文件系统，比如FatFS、RomFS、DevFS以及elm（FAT12/16/32）文件系统。也可以支持多种存储设备，比如SD卡、SPI Flash、NandFlash等。</a:t>
            </a:r>
          </a:p>
          <a:p>
            <a:pPr marL="0" lvl="0" indent="-285750" algn="l" fontAlgn="ctr">
              <a:lnSpc>
                <a:spcPct val="130000"/>
              </a:lnSpc>
              <a:spcBef>
                <a:spcPts val="1000"/>
              </a:spcBef>
              <a:spcAft>
                <a:spcPts val="0"/>
              </a:spcAft>
              <a:buSzPct val="100000"/>
              <a:buFont typeface="Wingdings" panose="05000000000000000000" charset="0"/>
              <a:buNone/>
            </a:pPr>
            <a:r>
              <a:rPr lang="zh-CN"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POSIX接口是“Portable Operating System Interface of UNIX”的缩写。</a:t>
            </a: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顾</a:t>
            </a:r>
            <a:r>
              <a:rPr lang="zh-CN"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名思意最初来自于UNIX，是给各种运行在UNIX之上的软件定义统一的标准API接口。当然，Linux的出现沿用了这一标准。这样可以在源代码级别实现上层应用软件的复用。</a:t>
            </a:r>
          </a:p>
        </p:txBody>
      </p:sp>
      <p:pic>
        <p:nvPicPr>
          <p:cNvPr id="223" name="图片 223"/>
          <p:cNvPicPr>
            <a:picLocks noChangeAspect="1"/>
          </p:cNvPicPr>
          <p:nvPr/>
        </p:nvPicPr>
        <p:blipFill>
          <a:blip r:embed="rId7">
            <a:clrChange>
              <a:clrFrom>
                <a:srgbClr val="FFFFFF"/>
              </a:clrFrom>
              <a:clrTo>
                <a:srgbClr val="FFFFFF">
                  <a:alpha val="0"/>
                </a:srgbClr>
              </a:clrTo>
            </a:clrChange>
          </a:blip>
          <a:stretch>
            <a:fillRect/>
          </a:stretch>
        </p:blipFill>
        <p:spPr>
          <a:xfrm>
            <a:off x="270510" y="1339215"/>
            <a:ext cx="6719570" cy="4210050"/>
          </a:xfrm>
          <a:prstGeom prst="rect">
            <a:avLst/>
          </a:prstGeom>
        </p:spPr>
      </p:pic>
    </p:spTree>
    <p:custDataLst>
      <p:tags r:id="rId1"/>
    </p:custData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2.12.2 文件系统的挂载</a:t>
            </a:r>
          </a:p>
        </p:txBody>
      </p:sp>
      <p:sp>
        <p:nvSpPr>
          <p:cNvPr id="3" name="文本框 2"/>
          <p:cNvSpPr txBox="1"/>
          <p:nvPr/>
        </p:nvSpPr>
        <p:spPr>
          <a:xfrm>
            <a:off x="6757035" y="6366510"/>
            <a:ext cx="302006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dfs_init的实现</a:t>
            </a:r>
          </a:p>
        </p:txBody>
      </p:sp>
      <p:sp>
        <p:nvSpPr>
          <p:cNvPr id="100" name="文本框 99"/>
          <p:cNvSpPr txBox="1"/>
          <p:nvPr/>
        </p:nvSpPr>
        <p:spPr>
          <a:xfrm>
            <a:off x="231140" y="1572260"/>
            <a:ext cx="5298440" cy="4613892"/>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在使用文件系统以前，需要经历几个步骤：</a:t>
            </a:r>
            <a:endParaRPr lang="en-US" altLang="zh-CN"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AutoNum type="arabicPeriod"/>
            </a:pPr>
            <a:r>
              <a:rPr lang="zh-CN" b="0" dirty="0">
                <a:latin typeface="微软雅黑" panose="020B0503020204020204" pitchFamily="34" charset="-122"/>
                <a:ea typeface="微软雅黑" panose="020B0503020204020204" pitchFamily="34" charset="-122"/>
                <a:cs typeface="微软雅黑" panose="020B0503020204020204" pitchFamily="34" charset="-122"/>
              </a:rPr>
              <a:t>初始化</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RTT </a:t>
            </a:r>
            <a:r>
              <a:rPr lang="zh-CN" b="0" dirty="0">
                <a:latin typeface="微软雅黑" panose="020B0503020204020204" pitchFamily="34" charset="-122"/>
                <a:ea typeface="微软雅黑" panose="020B0503020204020204" pitchFamily="34" charset="-122"/>
                <a:cs typeface="微软雅黑" panose="020B0503020204020204" pitchFamily="34" charset="-122"/>
              </a:rPr>
              <a:t>DFS和文件系统</a:t>
            </a:r>
            <a:endParaRPr lang="en-US" altLang="zh-CN"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AutoNum type="arabicPeriod"/>
            </a:pPr>
            <a:r>
              <a:rPr lang="zh-CN" b="0" dirty="0">
                <a:latin typeface="微软雅黑" panose="020B0503020204020204" pitchFamily="34" charset="-122"/>
                <a:ea typeface="微软雅黑" panose="020B0503020204020204" pitchFamily="34" charset="-122"/>
                <a:cs typeface="微软雅黑" panose="020B0503020204020204" pitchFamily="34" charset="-122"/>
              </a:rPr>
              <a:t>在DFS中注册</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具体的</a:t>
            </a:r>
            <a:r>
              <a:rPr lang="zh-CN" b="0" dirty="0">
                <a:latin typeface="微软雅黑" panose="020B0503020204020204" pitchFamily="34" charset="-122"/>
                <a:ea typeface="微软雅黑" panose="020B0503020204020204" pitchFamily="34" charset="-122"/>
                <a:cs typeface="微软雅黑" panose="020B0503020204020204" pitchFamily="34" charset="-122"/>
              </a:rPr>
              <a:t>文件系统</a:t>
            </a:r>
            <a:endParaRPr lang="en-US" altLang="zh-CN"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AutoNum type="arabicPeriod"/>
            </a:pPr>
            <a:r>
              <a:rPr lang="zh-CN" b="0" dirty="0">
                <a:latin typeface="微软雅黑" panose="020B0503020204020204" pitchFamily="34" charset="-122"/>
                <a:ea typeface="微软雅黑" panose="020B0503020204020204" pitchFamily="34" charset="-122"/>
                <a:cs typeface="微软雅黑" panose="020B0503020204020204" pitchFamily="34" charset="-122"/>
              </a:rPr>
              <a:t>在存储设备上创建块设备</a:t>
            </a:r>
            <a:endParaRPr lang="en-US" altLang="zh-CN"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AutoNum type="arabicPeriod"/>
            </a:pPr>
            <a:r>
              <a:rPr lang="zh-CN" b="0" dirty="0">
                <a:latin typeface="微软雅黑" panose="020B0503020204020204" pitchFamily="34" charset="-122"/>
                <a:ea typeface="微软雅黑" panose="020B0503020204020204" pitchFamily="34" charset="-122"/>
                <a:cs typeface="微软雅黑" panose="020B0503020204020204" pitchFamily="34" charset="-122"/>
              </a:rPr>
              <a:t>对设备进行格式化（第一次使用时）</a:t>
            </a:r>
            <a:endParaRPr lang="en-US" altLang="zh-CN"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AutoNum type="arabicPeriod"/>
            </a:pPr>
            <a:r>
              <a:rPr lang="zh-CN" b="0" dirty="0">
                <a:latin typeface="微软雅黑" panose="020B0503020204020204" pitchFamily="34" charset="-122"/>
                <a:ea typeface="微软雅黑" panose="020B0503020204020204" pitchFamily="34" charset="-122"/>
                <a:cs typeface="微软雅黑" panose="020B0503020204020204" pitchFamily="34" charset="-122"/>
              </a:rPr>
              <a:t>最后挂载到DFS的目录中</a:t>
            </a:r>
            <a:endParaRPr lang="en-US" altLang="zh-CN"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AutoNum type="arabicPeriod"/>
            </a:pPr>
            <a:r>
              <a:rPr lang="zh-CN" b="0" dirty="0">
                <a:latin typeface="微软雅黑" panose="020B0503020204020204" pitchFamily="34" charset="-122"/>
                <a:ea typeface="微软雅黑" panose="020B0503020204020204" pitchFamily="34" charset="-122"/>
                <a:cs typeface="微软雅黑" panose="020B0503020204020204" pitchFamily="34" charset="-122"/>
              </a:rPr>
              <a:t>如果不在使用文件系统，可以卸载掉。</a:t>
            </a:r>
          </a:p>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初始化DFS过程由“dfs_init()”函数实现。我们可以从“dfs.c”文件中找到该函数。该函数被宏“INIT_PREV_EXPORT”导出，所以在系统启动时会被自动调用。</a:t>
            </a:r>
          </a:p>
        </p:txBody>
      </p:sp>
      <p:pic>
        <p:nvPicPr>
          <p:cNvPr id="224" name="图片 224"/>
          <p:cNvPicPr>
            <a:picLocks noChangeAspect="1"/>
          </p:cNvPicPr>
          <p:nvPr/>
        </p:nvPicPr>
        <p:blipFill>
          <a:blip r:embed="rId3">
            <a:clrChange>
              <a:clrFrom>
                <a:srgbClr val="FFFFFF"/>
              </a:clrFrom>
              <a:clrTo>
                <a:srgbClr val="FFFFFF">
                  <a:alpha val="0"/>
                </a:srgbClr>
              </a:clrTo>
            </a:clrChange>
          </a:blip>
          <a:stretch>
            <a:fillRect/>
          </a:stretch>
        </p:blipFill>
        <p:spPr>
          <a:xfrm>
            <a:off x="5529580" y="1117600"/>
            <a:ext cx="4935220" cy="5056505"/>
          </a:xfrm>
          <a:prstGeom prst="rect">
            <a:avLst/>
          </a:prstGeom>
          <a:ln>
            <a:solidFill>
              <a:schemeClr val="bg1">
                <a:lumMod val="65000"/>
              </a:schemeClr>
            </a:solidFill>
          </a:ln>
        </p:spPr>
      </p:pic>
    </p:spTree>
    <p:custDataLst>
      <p:tags r:id="rId1"/>
    </p:custData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en-US" altLang="zh-CN" dirty="0">
                <a:cs typeface="微软雅黑" panose="020B0503020204020204" pitchFamily="34" charset="-122"/>
                <a:sym typeface="+mn-ea"/>
              </a:rPr>
              <a:t>Tips</a:t>
            </a:r>
          </a:p>
        </p:txBody>
      </p:sp>
      <p:sp>
        <p:nvSpPr>
          <p:cNvPr id="100" name="文本框 99"/>
          <p:cNvSpPr txBox="1"/>
          <p:nvPr/>
        </p:nvSpPr>
        <p:spPr>
          <a:xfrm>
            <a:off x="619760" y="1541780"/>
            <a:ext cx="11333480" cy="3830955"/>
          </a:xfrm>
          <a:prstGeom prst="rect">
            <a:avLst/>
          </a:prstGeom>
          <a:noFill/>
          <a:ln w="9525">
            <a:noFill/>
          </a:ln>
        </p:spPr>
        <p:txBody>
          <a:bodyPr wrap="square">
            <a:spAutoFit/>
          </a:bodyPr>
          <a:lstStyle/>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值得提醒的是，如前面所述，RTT也把设备作为文件系统的一部分纳入管理。所以，默认情况下会有两个文件系统，一个是DevFS，另一个是RTT默认选择的文件系统（elm FatFS）。</a:t>
            </a:r>
          </a:p>
          <a:p>
            <a:pPr indent="0">
              <a:lnSpc>
                <a:spcPct val="150000"/>
              </a:lnSpc>
            </a:pP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elm是一个针对嵌入式系统的开源文件系统，来自于日本。其官网主页也很卡通</a:t>
            </a:r>
            <a:r>
              <a:rPr lang="zh-CN"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（ELM by ChaN (elm-chan.org)）</a:t>
            </a:r>
            <a:r>
              <a:rPr lang="zh-CN" b="0" dirty="0">
                <a:latin typeface="微软雅黑" panose="020B0503020204020204" pitchFamily="34" charset="-122"/>
                <a:ea typeface="微软雅黑" panose="020B0503020204020204" pitchFamily="34" charset="-122"/>
                <a:cs typeface="微软雅黑" panose="020B0503020204020204" pitchFamily="34" charset="-122"/>
              </a:rPr>
              <a:t>，有兴趣的可以自己去看看。</a:t>
            </a:r>
          </a:p>
          <a:p>
            <a:pPr indent="0">
              <a:lnSpc>
                <a:spcPct val="150000"/>
              </a:lnSpc>
            </a:pP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b="0" dirty="0">
                <a:latin typeface="微软雅黑" panose="020B0503020204020204" pitchFamily="34" charset="-122"/>
                <a:ea typeface="微软雅黑" panose="020B0503020204020204" pitchFamily="34" charset="-122"/>
                <a:cs typeface="微软雅黑" panose="020B0503020204020204" pitchFamily="34" charset="-122"/>
              </a:rPr>
              <a:t>elm FatFS的编写遵循ANSI C，并且完全与磁盘I/O层分开。因此，它不依赖于硬件架构。可以被嵌入到低成本的微控制器中，如AVR, 8051, PIC, ARM, Z80, 68K 等等，而不需要做任何修改。总之，是一个非常有才的人用业余时间来维护的。遗憾的是，在国内对于elm的介绍并不多，还是从网页中找更多的信息吧。</a:t>
            </a:r>
          </a:p>
        </p:txBody>
      </p:sp>
    </p:spTree>
    <p:custDataLst>
      <p:tags r:id="rId1"/>
    </p:custData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altLang="en-US" dirty="0">
                <a:cs typeface="微软雅黑" panose="020B0503020204020204" pitchFamily="34" charset="-122"/>
                <a:sym typeface="+mn-ea"/>
              </a:rPr>
              <a:t>注册文件系统</a:t>
            </a:r>
          </a:p>
        </p:txBody>
      </p:sp>
      <p:sp>
        <p:nvSpPr>
          <p:cNvPr id="3" name="文本框 2"/>
          <p:cNvSpPr txBox="1"/>
          <p:nvPr/>
        </p:nvSpPr>
        <p:spPr>
          <a:xfrm>
            <a:off x="515620" y="436816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注册elm文件系统</a:t>
            </a:r>
          </a:p>
        </p:txBody>
      </p:sp>
      <p:sp>
        <p:nvSpPr>
          <p:cNvPr id="100" name="文本框 99"/>
          <p:cNvSpPr txBox="1"/>
          <p:nvPr/>
        </p:nvSpPr>
        <p:spPr>
          <a:xfrm>
            <a:off x="6817995" y="2279015"/>
            <a:ext cx="5298440" cy="1884618"/>
          </a:xfrm>
          <a:prstGeom prst="rect">
            <a:avLst/>
          </a:prstGeom>
          <a:noFill/>
          <a:ln w="9525">
            <a:noFill/>
          </a:ln>
        </p:spPr>
        <p:txBody>
          <a:bodyPr wrap="square">
            <a:spAutoFit/>
          </a:bodyPr>
          <a:lstStyle/>
          <a:p>
            <a:pPr indent="0">
              <a:lnSpc>
                <a:spcPct val="150000"/>
              </a:lnSpc>
            </a:pPr>
            <a:r>
              <a:rPr lang="zh-CN" sz="2000" b="0" dirty="0">
                <a:latin typeface="微软雅黑" panose="020B0503020204020204" pitchFamily="34" charset="-122"/>
                <a:ea typeface="微软雅黑" panose="020B0503020204020204" pitchFamily="34" charset="-122"/>
                <a:cs typeface="微软雅黑" panose="020B0503020204020204" pitchFamily="34" charset="-122"/>
              </a:rPr>
              <a:t>初始化好DFS，就要开始注册</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特定的</a:t>
            </a:r>
            <a:r>
              <a:rPr lang="zh-CN" sz="2000" b="0" dirty="0">
                <a:latin typeface="微软雅黑" panose="020B0503020204020204" pitchFamily="34" charset="-122"/>
                <a:ea typeface="微软雅黑" panose="020B0503020204020204" pitchFamily="34" charset="-122"/>
                <a:cs typeface="微软雅黑" panose="020B0503020204020204" pitchFamily="34" charset="-122"/>
              </a:rPr>
              <a:t>文件系统，文件系统的注册也是系统启动时自动进行的。我们可以从“dfs_elm.c”文件中找到注册的调用。</a:t>
            </a:r>
          </a:p>
        </p:txBody>
      </p:sp>
      <p:pic>
        <p:nvPicPr>
          <p:cNvPr id="227" name="图片 227"/>
          <p:cNvPicPr>
            <a:picLocks noChangeAspect="1"/>
          </p:cNvPicPr>
          <p:nvPr/>
        </p:nvPicPr>
        <p:blipFill>
          <a:blip r:embed="rId3">
            <a:clrChange>
              <a:clrFrom>
                <a:srgbClr val="FFFFFF"/>
              </a:clrFrom>
              <a:clrTo>
                <a:srgbClr val="FFFFFF">
                  <a:alpha val="0"/>
                </a:srgbClr>
              </a:clrTo>
            </a:clrChange>
          </a:blip>
          <a:stretch>
            <a:fillRect/>
          </a:stretch>
        </p:blipFill>
        <p:spPr>
          <a:xfrm>
            <a:off x="386080" y="1958975"/>
            <a:ext cx="6287770" cy="2259330"/>
          </a:xfrm>
          <a:prstGeom prst="rect">
            <a:avLst/>
          </a:prstGeom>
          <a:ln>
            <a:solidFill>
              <a:schemeClr val="bg1">
                <a:lumMod val="50000"/>
              </a:schemeClr>
            </a:solidFill>
          </a:ln>
        </p:spPr>
      </p:pic>
    </p:spTree>
    <p:custDataLst>
      <p:tags r:id="rId1"/>
    </p:custData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37795" y="314960"/>
            <a:ext cx="9308465" cy="910590"/>
          </a:xfrm>
        </p:spPr>
        <p:txBody>
          <a:bodyPr>
            <a:normAutofit/>
          </a:bodyPr>
          <a:lstStyle/>
          <a:p>
            <a:pPr indent="0" algn="l"/>
            <a:r>
              <a:rPr lang="zh-CN" dirty="0">
                <a:cs typeface="微软雅黑" panose="020B0503020204020204" pitchFamily="34" charset="-122"/>
                <a:sym typeface="+mn-ea"/>
              </a:rPr>
              <a:t>注册elm文件系统流程</a:t>
            </a:r>
            <a:endParaRPr lang="zh-CN" altLang="en-US" dirty="0">
              <a:cs typeface="微软雅黑" panose="020B0503020204020204" pitchFamily="34" charset="-122"/>
              <a:sym typeface="+mn-ea"/>
            </a:endParaRPr>
          </a:p>
        </p:txBody>
      </p:sp>
      <p:sp>
        <p:nvSpPr>
          <p:cNvPr id="3" name="文本框 2"/>
          <p:cNvSpPr txBox="1"/>
          <p:nvPr/>
        </p:nvSpPr>
        <p:spPr>
          <a:xfrm>
            <a:off x="3215640" y="5687695"/>
            <a:ext cx="5080000" cy="337185"/>
          </a:xfrm>
          <a:prstGeom prst="rect">
            <a:avLst/>
          </a:prstGeom>
          <a:noFill/>
          <a:ln w="9525">
            <a:noFill/>
          </a:ln>
        </p:spPr>
        <p:txBody>
          <a:bodyPr wrap="square">
            <a:spAutoFit/>
          </a:bodyPr>
          <a:lstStyle/>
          <a:p>
            <a:pPr indent="0" algn="ctr"/>
            <a:r>
              <a:rPr lang="zh-CN" sz="1600" b="0" dirty="0">
                <a:latin typeface="微软雅黑" panose="020B0503020204020204" pitchFamily="34" charset="-122"/>
                <a:ea typeface="微软雅黑" panose="020B0503020204020204" pitchFamily="34" charset="-122"/>
                <a:cs typeface="微软雅黑" panose="020B0503020204020204" pitchFamily="34" charset="-122"/>
              </a:rPr>
              <a:t>图： 注册elm文件系统流程</a:t>
            </a:r>
          </a:p>
        </p:txBody>
      </p:sp>
      <p:sp>
        <p:nvSpPr>
          <p:cNvPr id="100" name="文本框 99"/>
          <p:cNvSpPr txBox="1"/>
          <p:nvPr/>
        </p:nvSpPr>
        <p:spPr>
          <a:xfrm>
            <a:off x="266700" y="1374775"/>
            <a:ext cx="11657965" cy="1014730"/>
          </a:xfrm>
          <a:prstGeom prst="rect">
            <a:avLst/>
          </a:prstGeom>
          <a:noFill/>
          <a:ln w="9525">
            <a:noFill/>
          </a:ln>
        </p:spPr>
        <p:txBody>
          <a:bodyPr wrap="square">
            <a:spAutoFit/>
          </a:bodyPr>
          <a:lstStyle/>
          <a:p>
            <a:pPr indent="0">
              <a:lnSpc>
                <a:spcPct val="150000"/>
              </a:lnSpc>
            </a:pPr>
            <a:r>
              <a:rPr lang="zh-CN" sz="2000" b="0" dirty="0">
                <a:latin typeface="微软雅黑" panose="020B0503020204020204" pitchFamily="34" charset="-122"/>
                <a:ea typeface="微软雅黑" panose="020B0503020204020204" pitchFamily="34" charset="-122"/>
                <a:cs typeface="微软雅黑" panose="020B0503020204020204" pitchFamily="34" charset="-122"/>
              </a:rPr>
              <a:t>对于“dfs_register()”函数本身我们不再解释了，希望各位自己阅读代码来了解。</a:t>
            </a:r>
          </a:p>
          <a:p>
            <a:pPr indent="0">
              <a:lnSpc>
                <a:spcPct val="150000"/>
              </a:lnSpc>
            </a:pPr>
            <a:r>
              <a:rPr lang="zh-CN" sz="2000" b="0" dirty="0">
                <a:latin typeface="微软雅黑" panose="020B0503020204020204" pitchFamily="34" charset="-122"/>
                <a:ea typeface="微软雅黑" panose="020B0503020204020204" pitchFamily="34" charset="-122"/>
                <a:cs typeface="微软雅黑" panose="020B0503020204020204" pitchFamily="34" charset="-122"/>
              </a:rPr>
              <a:t>总结一下注册的流程如下：</a:t>
            </a:r>
          </a:p>
        </p:txBody>
      </p:sp>
      <p:pic>
        <p:nvPicPr>
          <p:cNvPr id="229" name="图片 229"/>
          <p:cNvPicPr>
            <a:picLocks noChangeAspect="1"/>
          </p:cNvPicPr>
          <p:nvPr/>
        </p:nvPicPr>
        <p:blipFill>
          <a:blip r:embed="rId3">
            <a:clrChange>
              <a:clrFrom>
                <a:srgbClr val="FFFFFF"/>
              </a:clrFrom>
              <a:clrTo>
                <a:srgbClr val="FFFFFF">
                  <a:alpha val="0"/>
                </a:srgbClr>
              </a:clrTo>
            </a:clrChange>
          </a:blip>
          <a:stretch>
            <a:fillRect/>
          </a:stretch>
        </p:blipFill>
        <p:spPr>
          <a:xfrm>
            <a:off x="1698195" y="2520577"/>
            <a:ext cx="8529914" cy="3036046"/>
          </a:xfrm>
          <a:prstGeom prst="rect">
            <a:avLst/>
          </a:prstGeom>
          <a:ln>
            <a:solidFill>
              <a:schemeClr val="bg1">
                <a:lumMod val="65000"/>
              </a:schemeClr>
            </a:solidFill>
          </a:ln>
        </p:spPr>
      </p:pic>
    </p:spTree>
    <p:custDataLst>
      <p:tags r:id="rId1"/>
    </p:custData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1.xml><?xml version="1.0" encoding="utf-8"?>
<p:tagLst xmlns:a="http://schemas.openxmlformats.org/drawingml/2006/main" xmlns:r="http://schemas.openxmlformats.org/officeDocument/2006/relationships" xmlns:p="http://schemas.openxmlformats.org/presentationml/2006/main">
  <p:tag name="KSO_WM_TEMPLATE_THUMBS_INDEX" val="1、4、7、9、12、15、16、17、18、19、20、21、24、26、27、28"/>
  <p:tag name="KSO_WM_SLIDE_ID" val="custom202054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416"/>
  <p:tag name="KSO_WM_SLIDE_LAYOUT" val="a"/>
  <p:tag name="KSO_WM_SLIDE_LAYOUT_CNT" val="1"/>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商业项目策划书"/>
  <p:tag name="KSO_WM_TEMPLATE_CATEGORY" val="custom"/>
  <p:tag name="KSO_WM_TEMPLATE_INDEX" val="20205416"/>
  <p:tag name="KSO_WM_UNIT_ID" val="custom20205416_1*a*1"/>
</p:tagLst>
</file>

<file path=ppt/tags/tag103.xml><?xml version="1.0" encoding="utf-8"?>
<p:tagLst xmlns:a="http://schemas.openxmlformats.org/drawingml/2006/main" xmlns:r="http://schemas.openxmlformats.org/officeDocument/2006/relationships" xmlns:p="http://schemas.openxmlformats.org/presentationml/2006/main">
  <p:tag name="KSO_WM_SLIDE_ITEM_CNT" val="0"/>
  <p:tag name="KSO_WM_BEAUTIFY_FLAG" val="#wm#"/>
  <p:tag name="KSO_WM_TEMPLATE_CATEGORY" val="diagram"/>
  <p:tag name="KSO_WM_TEMPLATE_INDEX" val="20216523"/>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20bf79c36e2348c3efaf8"/>
  <p:tag name="KSO_WM_SLIDE_ID" val="diagram20216523_1"/>
  <p:tag name="KSO_WM_TEMPLATE_SUBCATEGORY" val="21"/>
  <p:tag name="KSO_WM_TEMPLATE_MASTER_TYPE" val="0"/>
  <p:tag name="KSO_WM_TEMPLATE_COLOR_TYPE" val="1"/>
  <p:tag name="KSO_WM_SLIDE_TYPE" val="text"/>
  <p:tag name="KSO_WM_SLIDE_SUBTYPE" val="picTxt"/>
  <p:tag name="KSO_WM_SLIDE_INDEX" val="1"/>
  <p:tag name="KSO_WM_SLIDE_SIZE" val="960*540"/>
  <p:tag name="KSO_WM_SLIDE_POSITION" val="0*0"/>
  <p:tag name="KSO_WM_TAG_VERSION" val="1.0"/>
  <p:tag name="KSO_WM_SLIDE_LAYOUT" val="a_d_f"/>
  <p:tag name="KSO_WM_SLIDE_LAYOUT_CNT" val="1_1_1"/>
  <p:tag name="KSO_WM_CHIP_FILLPROP" val="[[{&quot;text_align&quot;:&quot;cm&quot;,&quot;text_direction&quot;:&quot;horizontal&quot;,&quot;support_big_font&quot;:false,&quot;picture_toward&quot;:0,&quot;picture_dockside&quot;:[],&quot;fill_id&quot;:&quot;07adfc92f9a148ad9811d167e7384d57&quot;,&quot;fill_align&quot;:&quot;cm&quot;,&quot;chip_types&quot;:[&quot;picture&quot;]},{&quot;text_align&quot;:&quot;lm&quot;,&quot;text_direction&quot;:&quot;horizontal&quot;,&quot;support_big_font&quot;:false,&quot;picture_toward&quot;:0,&quot;picture_dockside&quot;:[],&quot;fill_id&quot;:&quot;1dd391698623409d8eb75585607645b5&quot;,&quot;fill_align&quot;:&quot;lm&quot;,&quot;chip_types&quot;:[&quot;header&quot;]},{&quot;text_align&quot;:&quot;lm&quot;,&quot;text_direction&quot;:&quot;horizontal&quot;,&quot;support_big_font&quot;:false,&quot;picture_toward&quot;:0,&quot;picture_dockside&quot;:[],&quot;fill_id&quot;:&quot;c3291d38a76843e2a50649562753f489&quot;,&quot;fill_align&quot;:&quot;lm&quot;,&quot;chip_types&quot;:[&quot;text&quot;]}]]"/>
  <p:tag name="KSO_WM_CHIP_DECFILLPROP" val="[]"/>
  <p:tag name="KSO_WM_CHIP_GROUPID" val="5f320bf79c36e2348c3efaf7"/>
  <p:tag name="KSO_WM_SLIDE_BK_DARK_LIGHT" val="2"/>
  <p:tag name="KSO_WM_SLIDE_BACKGROUND_TYPE" val="general"/>
  <p:tag name="KSO_WM_SLIDE_SUPPORT_FEATURE_TYPE" val="0"/>
  <p:tag name="KSO_WM_TEMPLATE_ASSEMBLE_XID" val="5fb788439532eafaafcd85f8"/>
  <p:tag name="KSO_WM_TEMPLATE_ASSEMBLE_GROUPID" val="5fb788439532eafaafcd85f8"/>
  <p:tag name="KSO_WM_SLIDE_LAYOUT_INFO" val="{&quot;direction&quot;:1,&quot;id&quot;:&quot;2020-11-20T17:11:31&quot;,&quot;maxSize&quot;:{&quot;size1&quot;:46.299999999999997},&quot;minSize&quot;:{&quot;size1&quot;:46.299999999999997},&quot;normalSize&quot;:{&quot;size1&quot;:46.299999999999997},&quot;subLayout&quot;:[{&quot;id&quot;:&quot;2020-11-20T17:11:31&quot;,&quot;margin&quot;:{&quot;bottom&quot;:0,&quot;left&quot;:2.1170001029968262,&quot;right&quot;:0,&quot;top&quot;:0},&quot;type&quot;:0},{&quot;id&quot;:&quot;2020-11-20T17:11:31&quot;,&quot;maxSize&quot;:{&quot;size1&quot;:33.199628171488577},&quot;minSize&quot;:{&quot;size1&quot;:33.199628171488577},&quot;normalSize&quot;:{&quot;size1&quot;:33.199628171488577},&quot;subLayout&quot;:[{&quot;id&quot;:&quot;2020-11-20T17:11:31&quot;,&quot;margin&quot;:{&quot;bottom&quot;:0.84700000286102295,&quot;left&quot;:2.0899999141693115,&quot;right&quot;:1.6929999589920044,&quot;top&quot;:2.9630000591278076},&quot;type&quot;:0},{&quot;id&quot;:&quot;2020-11-20T17:11:31&quot;,&quot;margin&quot;:{&quot;bottom&quot;:1.6929999589920044,&quot;left&quot;:2.0899999141693115,&quot;right&quot;:1.6929999589920044,&quot;top&quot;:0.84700000286102295},&quot;type&quot;:0}],&quot;type&quot;:0}],&quot;type&quot;:0}"/>
</p:tagLst>
</file>

<file path=ppt/tags/tag104.xml><?xml version="1.0" encoding="utf-8"?>
<p:tagLst xmlns:a="http://schemas.openxmlformats.org/drawingml/2006/main" xmlns:r="http://schemas.openxmlformats.org/officeDocument/2006/relationships" xmlns:p="http://schemas.openxmlformats.org/presentationml/2006/main">
  <p:tag name="KSO_WM_UNIT_VALUE" val="1904*1354"/>
  <p:tag name="KSO_WM_UNIT_HIGHLIGHT" val="0"/>
  <p:tag name="KSO_WM_UNIT_COMPATIBLE" val="1"/>
  <p:tag name="KSO_WM_UNIT_DIAGRAM_ISNUMVISUAL" val="0"/>
  <p:tag name="KSO_WM_UNIT_DIAGRAM_ISREFERUNIT" val="0"/>
  <p:tag name="KSO_WM_UNIT_TYPE" val="d"/>
  <p:tag name="KSO_WM_UNIT_INDEX" val="1"/>
  <p:tag name="KSO_WM_UNIT_ID" val="diagram20216523_1*d*1"/>
  <p:tag name="KSO_WM_TEMPLATE_CATEGORY" val="diagram"/>
  <p:tag name="KSO_WM_TEMPLATE_INDEX" val="20216523"/>
  <p:tag name="KSO_WM_UNIT_LAYERLEVEL" val="1"/>
  <p:tag name="KSO_WM_TAG_VERSION" val="1.0"/>
  <p:tag name="KSO_WM_BEAUTIFY_FLAG" val="#wm#"/>
  <p:tag name="KSO_WM_CHIP_GROUPID" val="5e7310da9a230a26b9e88a19"/>
  <p:tag name="KSO_WM_CHIP_XID" val="5e7310da9a230a26b9e88a1a"/>
  <p:tag name="KSO_WM_UNIT_DEC_AREA_ID" val="6f855db099744e979876b152128ef4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0b1757f2314473b988c7887e3f0a566"/>
  <p:tag name="KSO_WM_UNIT_PLACING_PICTURE" val="40b1757f2314473b988c7887e3f0a566"/>
  <p:tag name="KSO_WM_TEMPLATE_ASSEMBLE_XID" val="5fb788439532eafaafcd85f8"/>
  <p:tag name="KSO_WM_TEMPLATE_ASSEMBLE_GROUPID" val="5fb788439532eafaafcd85f8"/>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6523_1*a*1"/>
  <p:tag name="KSO_WM_TEMPLATE_CATEGORY" val="diagram"/>
  <p:tag name="KSO_WM_TEMPLATE_INDEX" val="2021652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d9953e646174196895582654de56d1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81e44783c8f47d8b3176e1dde06cf82"/>
  <p:tag name="KSO_WM_UNIT_TEXT_FILL_FORE_SCHEMECOLOR_INDEX_BRIGHTNESS" val="0"/>
  <p:tag name="KSO_WM_UNIT_TEXT_FILL_FORE_SCHEMECOLOR_INDEX" val="13"/>
  <p:tag name="KSO_WM_UNIT_TEXT_FILL_TYPE" val="1"/>
  <p:tag name="KSO_WM_TEMPLATE_ASSEMBLE_XID" val="5fb788439532eafaafcd85f8"/>
  <p:tag name="KSO_WM_TEMPLATE_ASSEMBLE_GROUPID" val="5fb788439532eafaafcd85f8"/>
</p:tagLst>
</file>

<file path=ppt/tags/tag10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23_1*f*1"/>
  <p:tag name="KSO_WM_TEMPLATE_CATEGORY" val="diagram"/>
  <p:tag name="KSO_WM_TEMPLATE_INDEX" val="20216523"/>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4ebdaa62c51447be9b27b86368b147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37d760e5fa417496b635519aecac99"/>
  <p:tag name="KSO_WM_UNIT_TEXT_FILL_FORE_SCHEMECOLOR_INDEX_BRIGHTNESS" val="0.25"/>
  <p:tag name="KSO_WM_UNIT_TEXT_FILL_FORE_SCHEMECOLOR_INDEX" val="13"/>
  <p:tag name="KSO_WM_UNIT_TEXT_FILL_TYPE" val="1"/>
  <p:tag name="KSO_WM_TEMPLATE_ASSEMBLE_XID" val="5fb788439532eafaafcd85f8"/>
  <p:tag name="KSO_WM_TEMPLATE_ASSEMBLE_GROUPID" val="5fb788439532eafaafcd85f8"/>
</p:tagLst>
</file>

<file path=ppt/tags/tag10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04,&quot;width&quot;:705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15823_1"/>
  <p:tag name="KSO_WM_TEMPLATE_SUBCATEGORY" val="21"/>
  <p:tag name="KSO_WM_TEMPLATE_MASTER_TYPE" val="0"/>
  <p:tag name="KSO_WM_TEMPLATE_COLOR_TYPE" val="1"/>
  <p:tag name="KSO_WM_SLIDE_TYPE" val="text"/>
  <p:tag name="KSO_WM_SLIDE_SUBTYPE" val="picTxt"/>
  <p:tag name="KSO_WM_SLIDE_INDEX" val="1"/>
  <p:tag name="KSO_WM_TAG_VERSION" val="1.0"/>
  <p:tag name="KSO_WM_BEAUTIFY_FLAG" val="#wm#"/>
  <p:tag name="KSO_WM_TEMPLATE_CATEGORY" val="diagram"/>
  <p:tag name="KSO_WM_TEMPLATE_INDEX" val="20215823"/>
  <p:tag name="KSO_WM_SLIDE_LAYOUT" val="a_f_h"/>
  <p:tag name="KSO_WM_SLIDE_LAYOUT_CNT" val="1_1_1"/>
  <p:tag name="KSO_WM_TEMPLATE_THUMBS_INDEX" val="1、4、7、12、13、14、15、16、17、18、20、24、25、28、33、36、40、43、44"/>
  <p:tag name="KSO_WM_SLIDE_SIZE" val="289.469*372.002"/>
  <p:tag name="KSO_WM_SLIDE_POSITION" val="66.7667*120.001"/>
  <p:tag name="KSO_WM_SLIDE_LAYOUT_INFO" val="{&quot;backgroundInfo&quot;:[{&quot;bottom&quot;:0,&quot;bottomAbs&quot;:false,&quot;left&quot;:0,&quot;leftAbs&quot;:false,&quot;right&quot;:0,&quot;rightAbs&quot;:false,&quot;top&quot;:0,&quot;topAbs&quot;:false,&quot;type&quot;:&quot;general&quot;}],&quot;id&quot;:&quot;2020-11-16T09:52:16&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0-11-16T09:52:16&quot;,&quot;margin&quot;:{&quot;bottom&quot;:0.3970000147819519,&quot;left&quot;:1.2699999809265137,&quot;right&quot;:1.2699999809265137,&quot;top&quot;:0.42300000786781311},&quot;type&quot;:0},{&quot;direction&quot;:1,&quot;id&quot;:&quot;2020-11-16T09:52:16&quot;,&quot;maxSize&quot;:{&quot;size1&quot;:66.199979652444995},&quot;minSize&quot;:{&quot;size1&quot;:38.799979652444982},&quot;normalSize&quot;:{&quot;size1&quot;:58.66237548577832},&quot;subLayout&quot;:[{&quot;id&quot;:&quot;2020-11-16T09:52:16&quot;,&quot;margin&quot;:{&quot;bottom&quot;:1.6929999589920044,&quot;left&quot;:1.6929999589920044,&quot;right&quot;:0.026000002399086952,&quot;top&quot;:1.7200000286102295},&quot;maxSize&quot;:{&quot;size1&quot;:85.210322991921501},&quot;minSize&quot;:{&quot;size1&quot;:71.510322991921512},&quot;normalSize&quot;:{&quot;size1&quot;:85.210322991921501},&quot;subLayout&quot;:[{&quot;id&quot;:&quot;2020-11-16T09:52:16&quot;,&quot;margin&quot;:{&quot;bottom&quot;:0.026000002399086952,&quot;left&quot;:0,&quot;right&quot;:0.032999999821186066,&quot;top&quot;:0},&quot;type&quot;:0},{&quot;id&quot;:&quot;2020-11-16T09:52:16&quot;,&quot;margin&quot;:{&quot;bottom&quot;:1.6929999589920044,&quot;left&quot;:1.6929999589920044,&quot;right&quot;:0.026000002399086952,&quot;top&quot;:0.01323340367525816},&quot;type&quot;:0}],&quot;type&quot;:0},{&quot;id&quot;:&quot;2020-11-16T09:52:16&quot;,&quot;margin&quot;:{&quot;bottom&quot;:1.6929999589920044,&quot;left&quot;:1.2430000305175781,&quot;right&quot;:1.6929999589920044,&quot;top&quot;:1.6929999589920044},&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features&quot;:[&quot;collage&quot;,&quot;carousel&quot;],&quot;support_big_font&quot;:false,&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fill_id&quot;:&quot;6d37605f4ba842028aff7707b4ec7ce0&quot;,&quot;fill_align&quot;:&quot;cm&quot;,&quot;chip_types&quot;:[&quot;text&quot;]}]]"/>
  <p:tag name="FIXED_XID_TMP" val="5f5ee1ca4d6848d78f644aeb"/>
  <p:tag name="KSO_WM_CHIP_DECFILLPROP" val="[]"/>
  <p:tag name="KSO_WM_CHIP_GROUPID" val="5f5ee1ca4d6848d78f644aeb"/>
  <p:tag name="KSO_WM_SLIDE_BK_DARK_LIGHT" val="2"/>
  <p:tag name="KSO_WM_SLIDE_BACKGROUND_TYPE" val="navigation"/>
  <p:tag name="KSO_WM_SLIDE_SUPPORT_FEATURE_TYPE" val="0"/>
  <p:tag name="KSO_WM_TEMPLATE_ASSEMBLE_XID" val="5fb1db502a846156ed9eb430"/>
  <p:tag name="KSO_WM_TEMPLATE_ASSEMBLE_GROUPID" val="5fb1db502a846156ed9eb430"/>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3_1*a*1"/>
  <p:tag name="KSO_WM_TEMPLATE_CATEGORY" val="diagram"/>
  <p:tag name="KSO_WM_TEMPLATE_INDEX" val="2021582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be4cb593434c55aae3f4fc3ea656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e4fd2d686fa4d0fb0f7606afd25a3fa"/>
  <p:tag name="KSO_WM_UNIT_TEXT_FILL_FORE_SCHEMECOLOR_INDEX_BRIGHTNESS" val="0"/>
  <p:tag name="KSO_WM_UNIT_TEXT_FILL_FORE_SCHEMECOLOR_INDEX" val="13"/>
  <p:tag name="KSO_WM_UNIT_TEXT_FILL_TYPE" val="1"/>
  <p:tag name="KSO_WM_TEMPLATE_ASSEMBLE_XID" val="5fb1db502a846156ed9eb430"/>
  <p:tag name="KSO_WM_TEMPLATE_ASSEMBLE_GROUPID" val="5fb1db502a846156ed9eb430"/>
</p:tagLst>
</file>

<file path=ppt/tags/tag113.xml><?xml version="1.0" encoding="utf-8"?>
<p:tagLst xmlns:a="http://schemas.openxmlformats.org/drawingml/2006/main" xmlns:r="http://schemas.openxmlformats.org/officeDocument/2006/relationships" xmlns:p="http://schemas.openxmlformats.org/presentationml/2006/main">
  <p:tag name="KSO_WM_UNIT_RELATE_UNITID" val="diagram20215823_1*h_d*1_1"/>
  <p:tag name="KSO_WM_UNIT_NOCLEAR" val="0"/>
  <p:tag name="KSO_WM_UNIT_VALUE" val="22"/>
  <p:tag name="KSO_WM_UNIT_HIGHLIGHT" val="0"/>
  <p:tag name="KSO_WM_UNIT_COMPATIBLE" val="0"/>
  <p:tag name="KSO_WM_UNIT_DIAGRAM_ISNUMVISUAL" val="0"/>
  <p:tag name="KSO_WM_UNIT_DIAGRAM_ISREFERUNIT" val="0"/>
  <p:tag name="KSO_WM_UNIT_TYPE" val="h_g"/>
  <p:tag name="KSO_WM_UNIT_INDEX" val="1_1"/>
  <p:tag name="KSO_WM_UNIT_ID" val="diagram20215823_1*h_g*1_1"/>
  <p:tag name="KSO_WM_TEMPLATE_CATEGORY" val="diagram"/>
  <p:tag name="KSO_WM_TEMPLATE_INDEX" val="20215823"/>
  <p:tag name="KSO_WM_UNIT_LAYERLEVEL" val="1_1"/>
  <p:tag name="KSO_WM_TAG_VERSION" val="1.0"/>
  <p:tag name="KSO_WM_BEAUTIFY_FLAG" val="#wm#"/>
  <p:tag name="KSO_WM_UNIT_PRESET_TEXT" val="单击此处添加描述。"/>
  <p:tag name="KSO_WM_UNIT_SHOW_EDIT_AREA_INDICATION" val="1"/>
  <p:tag name="KSO_WM_UNIT_BLOCK" val="0"/>
  <p:tag name="KSO_WM_CHIP_GROUPID" val="5ebe39c50ac41c4a0a5255d9"/>
  <p:tag name="KSO_WM_CHIP_XID" val="5ebe39c50ac41c4a0a5255da"/>
  <p:tag name="KSO_WM_UNIT_DEC_AREA_ID" val="bf0202372258413f996ce34e4af3614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adaptive&quot;,&quot;sacle_strategy&quot;:&quot;smart&quot;}"/>
  <p:tag name="KSO_WM_ASSEMBLE_CHIP_INDEX" val="9e35058506b04e8b9589b217d68598ba"/>
  <p:tag name="KSO_WM_UNIT_TEXT_FILL_FORE_SCHEMECOLOR_INDEX_BRIGHTNESS" val="0.25"/>
  <p:tag name="KSO_WM_UNIT_TEXT_FILL_FORE_SCHEMECOLOR_INDEX" val="13"/>
  <p:tag name="KSO_WM_UNIT_TEXT_FILL_TYPE" val="1"/>
  <p:tag name="KSO_WM_TEMPLATE_ASSEMBLE_XID" val="5fb1db502a846156ed9eb430"/>
  <p:tag name="KSO_WM_TEMPLATE_ASSEMBLE_GROUPID" val="5fb1db502a846156ed9eb430"/>
</p:tagLst>
</file>

<file path=ppt/tags/tag11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23_1*f*1"/>
  <p:tag name="KSO_WM_TEMPLATE_CATEGORY" val="diagram"/>
  <p:tag name="KSO_WM_TEMPLATE_INDEX" val="20215823"/>
  <p:tag name="KSO_WM_UNIT_LAYERLEVEL" val="1"/>
  <p:tag name="KSO_WM_TAG_VERSION" val="1.0"/>
  <p:tag name="KSO_WM_BEAUTIFY_FLAG" val="#wm#"/>
  <p:tag name="KSO_WM_UNIT_DEFAULT_FONT" val="14;20;2"/>
  <p:tag name="KSO_WM_UNIT_BLOCK" val="0"/>
  <p:tag name="KSO_WM_UNIT_VALUE" val="100"/>
  <p:tag name="KSO_WM_UNIT_SHOW_EDIT_AREA_INDICATION" val="1"/>
  <p:tag name="KSO_WM_CHIP_GROUPID" val="5e6b05596848fb12bee65ac8"/>
  <p:tag name="KSO_WM_CHIP_XID" val="5e6b05596848fb12bee65aca"/>
  <p:tag name="KSO_WM_UNIT_DEC_AREA_ID" val="cafff6b03a4544e48f6013db4355b3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58b9037ba8a4011b551bd0a10bd8889"/>
  <p:tag name="KSO_WM_UNIT_TEXT_FILL_FORE_SCHEMECOLOR_INDEX_BRIGHTNESS" val="0.25"/>
  <p:tag name="KSO_WM_UNIT_TEXT_FILL_FORE_SCHEMECOLOR_INDEX" val="13"/>
  <p:tag name="KSO_WM_UNIT_TEXT_FILL_TYPE" val="1"/>
  <p:tag name="KSO_WM_TEMPLATE_ASSEMBLE_XID" val="5fb1db502a846156ed9eb430"/>
  <p:tag name="KSO_WM_TEMPLATE_ASSEMBLE_GROUPID" val="5fb1db502a846156ed9eb430"/>
</p:tagLst>
</file>

<file path=ppt/tags/tag11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1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8.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29.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30.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4.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5.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6.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7.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38.xml><?xml version="1.0" encoding="utf-8"?>
<p:tagLst xmlns:a="http://schemas.openxmlformats.org/drawingml/2006/main" xmlns:r="http://schemas.openxmlformats.org/officeDocument/2006/relationships" xmlns:p="http://schemas.openxmlformats.org/presentationml/2006/main">
  <p:tag name="KSO_WM_SLIDE_ITEM_CNT" val="0"/>
  <p:tag name="KSO_WM_SLIDE_ID" val="diagram20203763_1"/>
  <p:tag name="KSO_WM_TEMPLATE_SUBCATEGORY" val="0"/>
  <p:tag name="KSO_WM_TEMPLATE_MASTER_TYPE" val="0"/>
  <p:tag name="KSO_WM_TEMPLATE_COLOR_TYPE" val="1"/>
  <p:tag name="KSO_WM_SLIDE_TYPE" val="text"/>
  <p:tag name="KSO_WM_SLIDE_SUBTYPE" val="picTxt"/>
  <p:tag name="KSO_WM_SLIDE_INDEX" val="1"/>
  <p:tag name="KSO_WM_SLIDE_SIZE" val="959*540"/>
  <p:tag name="KSO_WM_SLIDE_POSITION" val="0*0"/>
  <p:tag name="KSO_WM_TAG_VERSION" val="1.0"/>
  <p:tag name="KSO_WM_BEAUTIFY_FLAG" val="#wm#"/>
  <p:tag name="KSO_WM_TEMPLATE_CATEGORY" val="diagram"/>
  <p:tag name="KSO_WM_TEMPLATE_INDEX" val="20203763"/>
  <p:tag name="KSO_WM_SLIDE_LAYOUT" val="a_d_f"/>
  <p:tag name="KSO_WM_SLIDE_LAYOUT_CNT" val="1_1_1"/>
  <p:tag name="KSO_WM_SLIDE_BACKGROUND_TYPE" val="general"/>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 name="KSO_WM_SLIDE_BACKGROUND_TYPE" val="general"/>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5416"/>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63_1*i*5"/>
  <p:tag name="KSO_WM_TEMPLATE_CATEGORY" val="diagram"/>
  <p:tag name="KSO_WM_TEMPLATE_INDEX" val="20203763"/>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TEXT_PART_ID_V2" val="a-2-1"/>
  <p:tag name="KSO_WM_UNIT_ISCONTENTSTITLE" val="0"/>
  <p:tag name="KSO_WM_UNIT_PRESET_TEXT" val="单击此处添加标题内容"/>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3763_1*a*1"/>
  <p:tag name="KSO_WM_TEMPLATE_CATEGORY" val="diagram"/>
  <p:tag name="KSO_WM_TEMPLATE_INDEX" val="20203763"/>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3763_1*i*7"/>
  <p:tag name="KSO_WM_TEMPLATE_CATEGORY" val="diagram"/>
  <p:tag name="KSO_WM_TEMPLATE_INDEX" val="20203763"/>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VALUE" val="1904*1410"/>
  <p:tag name="KSO_WM_UNIT_HIGHLIGHT" val="0"/>
  <p:tag name="KSO_WM_UNIT_COMPATIBLE" val="0"/>
  <p:tag name="KSO_WM_UNIT_DIAGRAM_ISNUMVISUAL" val="0"/>
  <p:tag name="KSO_WM_UNIT_DIAGRAM_ISREFERUNIT" val="0"/>
  <p:tag name="KSO_WM_UNIT_TYPE" val="d"/>
  <p:tag name="KSO_WM_UNIT_INDEX" val="1"/>
  <p:tag name="KSO_WM_UNIT_ID" val="diagram20203763_1*d*1"/>
  <p:tag name="KSO_WM_TEMPLATE_CATEGORY" val="diagram"/>
  <p:tag name="KSO_WM_TEMPLATE_INDEX" val="20203763"/>
  <p:tag name="KSO_WM_UNIT_SUPPORT_UNIT_TYPE" val="[]"/>
  <p:tag name="KSO_WM_UNIT_LAYERLEVEL" val="1"/>
  <p:tag name="KSO_WM_TAG_VERSION" val="1.0"/>
  <p:tag name="KSO_WM_BEAUTIFY_FLAG" val="#wm#"/>
  <p:tag name="KSO_WM_UNIT_PICTURE_CLIP_FLAG" val="0"/>
</p:tagLst>
</file>

<file path=ppt/tags/tag144.xml><?xml version="1.0" encoding="utf-8"?>
<p:tagLst xmlns:a="http://schemas.openxmlformats.org/drawingml/2006/main" xmlns:r="http://schemas.openxmlformats.org/officeDocument/2006/relationships" xmlns:p="http://schemas.openxmlformats.org/presentationml/2006/main">
  <p:tag name="KSO_WM_UNIT_TEXT_PART_ID_V2" val="d-1-1"/>
  <p:tag name="KSO_WM_UNIT_PRESET_TEXT" val="点击此处添加正文，文字是您思想的提炼。&#10;请尽量言简意赅的阐述您的观点。&#10;恰如其分的表达观点，往往事半功倍。"/>
  <p:tag name="KSO_WM_UNIT_NOCLEAR" val="0"/>
  <p:tag name="KSO_WM_UNIT_VALUE" val="90"/>
  <p:tag name="KSO_WM_UNIT_HIGHLIGHT" val="0"/>
  <p:tag name="KSO_WM_UNIT_COMPATIBLE" val="0"/>
  <p:tag name="KSO_WM_UNIT_DIAGRAM_ISNUMVISUAL" val="0"/>
  <p:tag name="KSO_WM_UNIT_DIAGRAM_ISREFERUNIT" val="0"/>
  <p:tag name="KSO_WM_UNIT_TYPE" val="f"/>
  <p:tag name="KSO_WM_UNIT_INDEX" val="1"/>
  <p:tag name="KSO_WM_UNIT_ID" val="diagram20203763_1*f*1"/>
  <p:tag name="KSO_WM_TEMPLATE_CATEGORY" val="diagram"/>
  <p:tag name="KSO_WM_TEMPLATE_INDEX" val="20203763"/>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3763_1*i*6"/>
  <p:tag name="KSO_WM_TEMPLATE_CATEGORY" val="diagram"/>
  <p:tag name="KSO_WM_TEMPLATE_INDEX" val="20203763"/>
  <p:tag name="KSO_WM_UNIT_LAYERLEVEL" val="1"/>
  <p:tag name="KSO_WM_TAG_VERSION" val="1.0"/>
  <p:tag name="KSO_WM_BEAUTIFY_FLAG" val="#wm#"/>
  <p:tag name="KSO_WM_UNIT_LINE_FORE_SCHEMECOLOR_INDEX_BRIGHTNESS" val="0.6"/>
  <p:tag name="KSO_WM_UNIT_LINE_FORE_SCHEMECOLOR_INDEX" val="5"/>
  <p:tag name="KSO_WM_UNIT_LINE_FILL_TYPE" val="2"/>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0173"/>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2293c8dda340fd2c9b5864"/>
  <p:tag name="KSO_WM_CHIP_FILLPROP" val="[[{&quot;fill_id&quot;:&quot;f5378d118a0e47a8a2fec2c04156848e&quot;,&quot;fill_align&quot;:&quot;cm&quot;,&quot;text_align&quot;:&quot;cm&quot;,&quot;text_direction&quot;:&quot;horizontal&quot;,&quot;chip_types&quot;:[&quot;picture&quot;]},{&quot;fill_id&quot;:&quot;391a8d3a475541dbbf4bf68b0f7e837c&quot;,&quot;fill_align&quot;:&quot;lb&quot;,&quot;text_align&quot;:&quot;lb&quot;,&quot;text_direction&quot;:&quot;horizontal&quot;,&quot;chip_types&quot;:[&quot;header&quot;]},{&quot;fill_id&quot;:&quot;dcd054a5fbf54e6fb810aa57786606fc&quot;,&quot;fill_align&quot;:&quot;lt&quot;,&quot;text_align&quot;:&quot;lt&quot;,&quot;text_direction&quot;:&quot;horizontal&quot;,&quot;chip_types&quot;:[&quot;text&quot;]}]]"/>
  <p:tag name="KSO_WM_SLIDE_ID" val="diagram202101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75.949*74.7"/>
  <p:tag name="KSO_WM_SLIDE_POSITION" val="120*297.302"/>
  <p:tag name="KSO_WM_TAG_VERSION" val="1.0"/>
  <p:tag name="KSO_WM_SLIDE_LAYOUT" val="a_d_h"/>
  <p:tag name="KSO_WM_SLIDE_LAYOUT_CNT" val="1_1_1"/>
  <p:tag name="KSO_WM_CHIP_GROUPID" val="5f2293c8dda340fd2c9b5863"/>
  <p:tag name="KSO_WM_SLIDE_BK_DARK_LIGHT" val="2"/>
  <p:tag name="KSO_WM_SLIDE_BACKGROUND_TYPE" val="general"/>
  <p:tag name="KSO_WM_SLIDE_SUPPORT_FEATURE_TYPE" val="0"/>
  <p:tag name="KSO_WM_TEMPLATE_ASSEMBLE_XID" val="5f48a2c2f3f92eac73830e88"/>
  <p:tag name="KSO_WM_TEMPLATE_ASSEMBLE_GROUPID" val="5f48a2c2f3f92eac73830e88"/>
  <p:tag name="KSO_WM_SLIDE_LAYOUT_INFO" val="{&quot;backgroundInfo&quot;:[{&quot;bottom&quot;:0,&quot;bottomAbs&quot;:false,&quot;left&quot;:0,&quot;leftAbs&quot;:false,&quot;right&quot;:0,&quot;rightAbs&quot;:false,&quot;top&quot;:0,&quot;topAbs&quot;:false,&quot;type&quot;:&quot;general&quot;}],&quot;id&quot;:&quot;2020-08-28T14:23:42&quot;,&quot;maxSize&quot;:{&quot;size1&quot;:51.100000000000001},&quot;minSize&quot;:{&quot;size1&quot;:35.600000000000001},&quot;normalSize&quot;:{&quot;size1&quot;:50.377592592592592},&quot;subLayout&quot;:[{&quot;id&quot;:&quot;2020-08-28T14:23:42&quot;,&quot;margin&quot;:{&quot;bottom&quot;:0.026000002399086952,&quot;left&quot;:4.2329998016357422,&quot;right&quot;:19.897001266479492,&quot;top&quot;:4.6570000648498535},&quot;type&quot;:0},{&quot;id&quot;:&quot;2020-08-28T14:23:42&quot;,&quot;margin&quot;:{&quot;bottom&quot;:4.6570000648498535,&quot;left&quot;:4.2329998016357422,&quot;right&quot;:19.897001266479492,&quot;top&quot;:0.3970000147819519},&quot;maxSize&quot;:{&quot;size1&quot;:33.330956743987329},&quot;minSize&quot;:{&quot;size1&quot;:17.430956743987323},&quot;normalSize&quot;:{&quot;size1&quot;:19.460462602883432},&quot;subLayout&quot;:[{&quot;id&quot;:&quot;2020-08-28T14:23:42&quot;,&quot;margin&quot;:{&quot;bottom&quot;:0.04354708269238472,&quot;left&quot;:4.2329998016357422,&quot;right&quot;:19.897001266479492,&quot;top&quot;:0.3970000147819519},&quot;type&quot;:0},{&quot;id&quot;:&quot;2020-08-28T14:23:42&quot;,&quot;margin&quot;:{&quot;bottom&quot;:4.6570000648498535,&quot;left&quot;:4.2329998016357422,&quot;right&quot;:19.897001266479492,&quot;top&quot;:0.15224497020244598},&quot;type&quot;:0}],&quot;type&quot;:0}],&quot;type&quot;:0}"/>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0173_1*i*1"/>
  <p:tag name="KSO_WM_TEMPLATE_CATEGORY" val="diagram"/>
  <p:tag name="KSO_WM_TEMPLATE_INDEX" val="20210173"/>
  <p:tag name="KSO_WM_UNIT_LAYERLEVEL" val="1"/>
  <p:tag name="KSO_WM_TAG_VERSION" val="1.0"/>
  <p:tag name="KSO_WM_BEAUTIFY_FLAG" val="#wm#"/>
  <p:tag name="KSO_WM_UNIT_BLOCK" val="0"/>
  <p:tag name="KSO_WM_UNIT_SM_LIMIT_TYPE" val="1"/>
  <p:tag name="KSO_WM_UNIT_DEC_AREA_ID" val="2d12ecaae27f45338c27a3224dda1937"/>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93c8dda340fd2c9b5863"/>
  <p:tag name="KSO_WM_CHIP_XID" val="5f2293c8dda340fd2c9b586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38"/>
  <p:tag name="KSO_WM_TEMPLATE_ASSEMBLE_XID" val="5f48a2c2f3f92eac73830e88"/>
  <p:tag name="KSO_WM_TEMPLATE_ASSEMBLE_GROUPID" val="5f48a2c2f3f92eac73830e88"/>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0173_1*a*1"/>
  <p:tag name="KSO_WM_TEMPLATE_CATEGORY" val="diagram"/>
  <p:tag name="KSO_WM_TEMPLATE_INDEX" val="202101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b&quot;,&quot;fill_mode&quot;:&quot;full&quot;}"/>
  <p:tag name="KSO_WM_UNIT_DEC_AREA_ID" val="8943720032b24a7cbb295e9627f84562"/>
  <p:tag name="KSO_WM_ASSEMBLE_CHIP_INDEX" val="4c37fda9680b4573b96914fcf4c0d925"/>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416"/>
</p:tagLst>
</file>

<file path=ppt/tags/tag1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10173_1*h_a*1_1"/>
  <p:tag name="KSO_WM_TEMPLATE_CATEGORY" val="diagram"/>
  <p:tag name="KSO_WM_TEMPLATE_INDEX" val="2021017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CHIP_FILLAREA_FILL_RULE" val="{&quot;fill_align&quot;:&quot;lt&quot;,&quot;fill_mode&quot;:&quot;full&quot;}"/>
  <p:tag name="KSO_WM_UNIT_DEC_AREA_ID" val="e58bc344b7824107bbb7e3c405db3443"/>
  <p:tag name="KSO_WM_ASSEMBLE_CHIP_INDEX" val="d6bcc91b06334b4a9b87b6b1c85a4b37"/>
  <p:tag name="KSO_WM_UNIT_TEXT_FILL_FORE_SCHEMECOLOR_INDEX_BRIGHTNESS" val="0"/>
  <p:tag name="KSO_WM_UNIT_TEXT_FILL_FORE_SCHEMECOLOR_INDEX" val="13"/>
  <p:tag name="KSO_WM_UNIT_TEXT_FILL_TYPE" val="1"/>
  <p:tag name="KSO_WM_TEMPLATE_ASSEMBLE_XID" val="5f48a2c2f3f92eac73830e88"/>
  <p:tag name="KSO_WM_TEMPLATE_ASSEMBLE_GROUPID" val="5f48a2c2f3f92eac73830e88"/>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0"/>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a4df0ceec8f413299ccdcb197535f19"/>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35"/>
  <p:tag name="KSO_WM_UNIT_TEXT_FILL_FORE_SCHEMECOLOR_INDEX" val="13"/>
  <p:tag name="KSO_WM_UNIT_TEXT_FILL_TYPE" val="1"/>
  <p:tag name="KSO_WM_TEMPLATE_ASSEMBLE_XID" val="5f9a6837989d9bef5b8f81d1"/>
  <p:tag name="KSO_WM_TEMPLATE_ASSEMBLE_GROUPID" val="5f8cfee0a61ec3b55284a7ed"/>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匠心之旅 优雅品鉴"/>
  <p:tag name="KSO_WM_UNIT_DEFAULT_FONT" val="56;72;4"/>
  <p:tag name="KSO_WM_UNIT_BLOCK" val="0"/>
  <p:tag name="KSO_WM_UNIT_DEC_AREA_ID" val="53564c90825e45c4b4f9027edc1f9ee6"/>
  <p:tag name="KSO_WM_CHIP_GROUPID" val="5ebe59c40ac41c4a0a5256aa"/>
  <p:tag name="KSO_WM_CHIP_XID" val="5ebe59c40ac41c4a0a5256ab"/>
  <p:tag name="KSO_WM_CHIP_FILLAREA_FILL_RULE" val="{&quot;fill_align&quot;:&quot;cm&quot;,&quot;fill_mode&quot;:&quot;adaptive&quot;,&quot;sacle_strategy&quot;:&quot;smart&quot;}"/>
  <p:tag name="KSO_WM_ASSEMBLE_CHIP_INDEX" val="069e5ab9107a46388a2d1d4e67c9b014"/>
  <p:tag name="KSO_WM_UNIT_TEXT_FILL_FORE_SCHEMECOLOR_INDEX_BRIGHTNESS" val="0.15"/>
  <p:tag name="KSO_WM_UNIT_TEXT_FILL_FORE_SCHEMECOLOR_INDEX" val="13"/>
  <p:tag name="KSO_WM_UNIT_TEXT_FILL_TYPE" val="1"/>
  <p:tag name="KSO_WM_TEMPLATE_ASSEMBLE_XID" val="5f9a6837989d9bef5b8f81d1"/>
  <p:tag name="KSO_WM_TEMPLATE_ASSEMBLE_GROUPID" val="5f8cfee0a61ec3b55284a7ed"/>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4d27c479011746db922e690e5ebcfcd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c3a396ba0cb422394ee19f1183d18c9"/>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5117d82e80a4fc3a3c76e420cf691e2"/>
  <p:tag name="KSO_WM_UNIT_DECORATE_INFO" val=""/>
  <p:tag name="KSO_WM_UNIT_SM_LIMIT_TYPE" val=""/>
  <p:tag name="KSO_WM_CHIP_FILLAREA_FILL_RULE" val="{&quot;fill_align&quot;:&quot;cm&quot;,&quot;fill_effect&quot;:[],&quot;fill_mode&quot;:&quot;full&quot;,&quot;sacle_strategy&quot;:&quot;stretch&quot;}"/>
  <p:tag name="KSO_WM_ASSEMBLE_CHIP_INDEX" val="f4b2600abd204f1b9cdbca1f623f1f9b"/>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f44d0716a3df4364b6cce77757188bf7"/>
  <p:tag name="KSO_WM_UNIT_DECORATE_INFO" val=""/>
  <p:tag name="KSO_WM_UNIT_SM_LIMIT_TYPE" val=""/>
  <p:tag name="KSO_WM_CHIP_FILLAREA_FILL_RULE" val="{&quot;fill_align&quot;:&quot;cm&quot;,&quot;fill_effect&quot;:[],&quot;fill_mode&quot;:&quot;full&quot;,&quot;sacle_strategy&quot;:&quot;stretch&quot;}"/>
  <p:tag name="KSO_WM_ASSEMBLE_CHIP_INDEX" val="be5266dcf1384045a7666f0c4d01961d"/>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5498818cfd1944da86bba89d2b918076"/>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35"/>
  <p:tag name="KSO_WM_UNIT_TEXT_FILL_FORE_SCHEMECOLOR_INDEX" val="13"/>
  <p:tag name="KSO_WM_UNIT_TEXT_FILL_TYPE" val="1"/>
  <p:tag name="KSO_WM_TEMPLATE_ASSEMBLE_XID" val="5f9a6837989d9bef5b8f81b6"/>
  <p:tag name="KSO_WM_TEMPLATE_ASSEMBLE_GROUPID" val="5f8cfee0a61ec3b55284a7ed"/>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单击添加大标题"/>
  <p:tag name="KSO_WM_UNIT_DEFAULT_FONT" val="40;56;4"/>
  <p:tag name="KSO_WM_UNIT_BLOCK" val="0"/>
  <p:tag name="KSO_WM_UNIT_DEC_AREA_ID" val="6bc29963208442408e02bca3dc643789"/>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fa646f29c7234a62a38557960d795cba"/>
  <p:tag name="KSO_WM_UNIT_TEXT_FILL_FORE_SCHEMECOLOR_INDEX_BRIGHTNESS" val="0.15"/>
  <p:tag name="KSO_WM_UNIT_TEXT_FILL_FORE_SCHEMECOLOR_INDEX" val="13"/>
  <p:tag name="KSO_WM_UNIT_TEXT_FILL_TYPE" val="1"/>
  <p:tag name="KSO_WM_TEMPLATE_ASSEMBLE_XID" val="5f9a6837989d9bef5b8f81b6"/>
  <p:tag name="KSO_WM_TEMPLATE_ASSEMBLE_GROUPID" val="5f8cfee0a61ec3b55284a7ed"/>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5416_2*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f"/>
  <p:tag name="KSO_WM_UNIT_DEC_AREA_ID" val="54433ade411d4a278e2078c19df4cc0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1b803a5e52084841b613b3f58ca8f42e"/>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918d56e762a749f7b0908267016ffd45"/>
  <p:tag name="KSO_WM_UNIT_DECORATE_INFO" val=""/>
  <p:tag name="KSO_WM_UNIT_SM_LIMIT_TYPE" val=""/>
  <p:tag name="KSO_WM_CHIP_FILLAREA_FILL_RULE" val="{&quot;fill_align&quot;:&quot;cm&quot;,&quot;fill_effect&quot;:[],&quot;fill_mode&quot;:&quot;full&quot;,&quot;sacle_strategy&quot;:&quot;stretch&quot;}"/>
  <p:tag name="KSO_WM_ASSEMBLE_CHIP_INDEX" val="8b369f74107343b6ba2e316dbb2fcf33"/>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5416_1*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ee"/>
  <p:tag name="KSO_WM_UNIT_DEC_AREA_ID" val="00a0db5a33a04c41be9cd4a48b019ca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26fb9c3cd834779aedbcb3001427622"/>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5416_1*b*1"/>
  <p:tag name="KSO_WM_TEMPLATE_CATEGORY" val="custom"/>
  <p:tag name="KSO_WM_TEMPLATE_INDEX" val="20205416"/>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03203502d2f34ab1b5bb100ad728ea1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35"/>
  <p:tag name="KSO_WM_UNIT_TEXT_FILL_FORE_SCHEMECOLOR_INDEX" val="13"/>
  <p:tag name="KSO_WM_UNIT_TEXT_FILL_TYPE" val="1"/>
  <p:tag name="KSO_WM_TEMPLATE_ASSEMBLE_XID" val="5f9a6837989d9bef5b8f81fa"/>
  <p:tag name="KSO_WM_TEMPLATE_ASSEMBLE_GROUPID" val="5f8cfee0a61ec3b55284a7ed"/>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5416_1*a*1"/>
  <p:tag name="KSO_WM_TEMPLATE_CATEGORY" val="custom"/>
  <p:tag name="KSO_WM_TEMPLATE_INDEX" val="20205416"/>
  <p:tag name="KSO_WM_UNIT_LAYERLEVEL" val="1"/>
  <p:tag name="KSO_WM_TAG_VERSION" val="1.0"/>
  <p:tag name="KSO_WM_BEAUTIFY_FLAG" val="#wm#"/>
  <p:tag name="KSO_WM_UNIT_PRESET_TEXT" val="THANKS"/>
  <p:tag name="KSO_WM_UNIT_DEFAULT_FONT" val="60;74;4"/>
  <p:tag name="KSO_WM_UNIT_BLOCK" val="0"/>
  <p:tag name="KSO_WM_UNIT_DEC_AREA_ID" val="b7151d5a23b344feac34a4d7520ca51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6451a98e76d4cb38cb868a9da5ab8f5"/>
  <p:tag name="KSO_WM_UNIT_TEXT_FILL_FORE_SCHEMECOLOR_INDEX_BRIGHTNESS" val="0.15"/>
  <p:tag name="KSO_WM_UNIT_TEXT_FILL_FORE_SCHEMECOLOR_INDEX" val="13"/>
  <p:tag name="KSO_WM_UNIT_TEXT_FILL_TYPE" val="1"/>
  <p:tag name="KSO_WM_TEMPLATE_ASSEMBLE_XID" val="5f9a6837989d9bef5b8f81fa"/>
  <p:tag name="KSO_WM_TEMPLATE_ASSEMBLE_GROUPID" val="5f8cfee0a61ec3b55284a7ed"/>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801b98c4c0b443b28642c516aef26319"/>
  <p:tag name="KSO_WM_UNIT_DECORATE_INFO" val=""/>
  <p:tag name="KSO_WM_UNIT_SM_LIMIT_TYPE" val=""/>
  <p:tag name="KSO_WM_CHIP_FILLAREA_FILL_RULE" val="{&quot;fill_align&quot;:&quot;cm&quot;,&quot;fill_effect&quot;:[],&quot;fill_mode&quot;:&quot;full&quot;,&quot;sacle_strategy&quot;:&quot;stretch&quot;}"/>
  <p:tag name="KSO_WM_ASSEMBLE_CHIP_INDEX" val="c076dffe255a4f1a81884fcbebac4d97"/>
  <p:tag name="KSO_WM_SLIDE_BACKGROUND_TYPE" val="gener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c34e036d3117448695c62699ceab0966"/>
  <p:tag name="KSO_WM_UNIT_DECORATE_INFO" val=""/>
  <p:tag name="KSO_WM_UNIT_SM_LIMIT_TYPE" val=""/>
  <p:tag name="KSO_WM_CHIP_FILLAREA_FILL_RULE" val="{&quot;fill_align&quot;:&quot;cm&quot;,&quot;fill_effect&quot;:[],&quot;fill_mode&quot;:&quot;full&quot;,&quot;sacle_strategy&quot;:&quot;stretch&quot;}"/>
  <p:tag name="KSO_WM_ASSEMBLE_CHIP_INDEX" val="ef18c524ec7841769a7d854988d8adb6"/>
  <p:tag name="KSO_WM_SLIDE_BACKGROUND_TYPE" val="general"/>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2a05044ed4654c029004ed6cd11172b0"/>
  <p:tag name="KSO_WM_UNIT_DECORATE_INFO" val=""/>
  <p:tag name="KSO_WM_UNIT_SM_LIMIT_TYPE" val=""/>
  <p:tag name="KSO_WM_CHIP_FILLAREA_FILL_RULE" val="{&quot;fill_align&quot;:&quot;cm&quot;,&quot;fill_effect&quot;:[],&quot;fill_mode&quot;:&quot;full&quot;,&quot;sacle_strategy&quot;:&quot;stretch&quot;}"/>
  <p:tag name="KSO_WM_ASSEMBLE_CHIP_INDEX" val="4c64f0f00add4064ac1aec01529ccd55"/>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333dd47ba12a4ac0a080d287319cc85d"/>
  <p:tag name="KSO_WM_UNIT_DECORATE_INFO" val=""/>
  <p:tag name="KSO_WM_UNIT_SM_LIMIT_TYPE" val=""/>
  <p:tag name="KSO_WM_CHIP_FILLAREA_FILL_RULE" val="{&quot;fill_align&quot;:&quot;cm&quot;,&quot;fill_effect&quot;:[],&quot;fill_mode&quot;:&quot;full&quot;,&quot;sacle_strategy&quot;:&quot;stretch&quot;}"/>
  <p:tag name="KSO_WM_ASSEMBLE_CHIP_INDEX" val="5eaee80a0b9843a58b61b829072e6337"/>
  <p:tag name="KSO_WM_SLIDE_BACKGROUND_TYPE" val="frame"/>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661881c50474453b95ae06ab8549bf52"/>
  <p:tag name="KSO_WM_UNIT_DECORATE_INFO" val=""/>
  <p:tag name="KSO_WM_UNIT_SM_LIMIT_TYPE" val=""/>
  <p:tag name="KSO_WM_CHIP_FILLAREA_FILL_RULE" val="{&quot;fill_align&quot;:&quot;cm&quot;,&quot;fill_effect&quot;:[],&quot;fill_mode&quot;:&quot;full&quot;,&quot;sacle_strategy&quot;:&quot;stretch&quot;}"/>
  <p:tag name="KSO_WM_ASSEMBLE_CHIP_INDEX" val="71bc5a851f124352bc3f7bcfe37eb064"/>
  <p:tag name="KSO_WM_SLIDE_BACKGROUND_TYPE" val="frame"/>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f6d6de6739474a84a96124be0b551396"/>
  <p:tag name="KSO_WM_UNIT_DECORATE_INFO" val=""/>
  <p:tag name="KSO_WM_UNIT_SM_LIMIT_TYPE" val=""/>
  <p:tag name="KSO_WM_CHIP_FILLAREA_FILL_RULE" val="{&quot;fill_align&quot;:&quot;cm&quot;,&quot;fill_effect&quot;:[],&quot;fill_mode&quot;:&quot;full&quot;,&quot;sacle_strategy&quot;:&quot;stretch&quot;}"/>
  <p:tag name="KSO_WM_ASSEMBLE_CHIP_INDEX" val="83886fae90aa46b2a4ccd6790ce117c9"/>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f357f6389edc491781aab3b96fc9fc13"/>
  <p:tag name="KSO_WM_UNIT_DECORATE_INFO" val=""/>
  <p:tag name="KSO_WM_UNIT_SM_LIMIT_TYPE" val=""/>
  <p:tag name="KSO_WM_CHIP_FILLAREA_FILL_RULE" val="{&quot;fill_align&quot;:&quot;cm&quot;,&quot;fill_effect&quot;:[],&quot;fill_mode&quot;:&quot;full&quot;,&quot;sacle_strategy&quot;:&quot;stretch&quot;}"/>
  <p:tag name="KSO_WM_ASSEMBLE_CHIP_INDEX" val="535c56253ee04f9b9a80374047cdb7c0"/>
  <p:tag name="KSO_WM_SLIDE_BACKGROUND_TYPE" val="leftRigh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3b01d96ded047b491321040cb28de4c"/>
  <p:tag name="KSO_WM_UNIT_DECORATE_INFO" val=""/>
  <p:tag name="KSO_WM_UNIT_SM_LIMIT_TYPE" val=""/>
  <p:tag name="KSO_WM_CHIP_FILLAREA_FILL_RULE" val="{&quot;fill_align&quot;:&quot;cm&quot;,&quot;fill_effect&quot;:[],&quot;fill_mode&quot;:&quot;full&quot;,&quot;sacle_strategy&quot;:&quot;stretch&quot;}"/>
  <p:tag name="KSO_WM_ASSEMBLE_CHIP_INDEX" val="9bc30df1a52f45e29758596ce08899a8"/>
  <p:tag name="KSO_WM_SLIDE_BACKGROUND_TYPE" val="leftRight"/>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6"/>
  <p:tag name="KSO_WM_TEMPLATE_SUBCATEGORY" val="0"/>
  <p:tag name="KSO_WM_TEMPLATE_MASTER_TYPE" val="1"/>
  <p:tag name="KSO_WM_TEMPLATE_COLOR_TYPE" val="1"/>
  <p:tag name="KSO_WM_TEMPLATE_MASTER_THUMB_INDEX" val="12"/>
  <p:tag name="KSO_WM_TEMPLATE_THUMBS_INDEX" val="1、4、7、9、12、15、16、17、18、19、20、21、24、26、27、28"/>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bdf27460de54aeb91c6d7c268279455"/>
  <p:tag name="KSO_WM_UNIT_DECORATE_INFO" val=""/>
  <p:tag name="KSO_WM_UNIT_SM_LIMIT_TYPE" val=""/>
  <p:tag name="KSO_WM_CHIP_FILLAREA_FILL_RULE" val="{&quot;fill_align&quot;:&quot;cm&quot;,&quot;fill_effect&quot;:[],&quot;fill_mode&quot;:&quot;full&quot;,&quot;sacle_strategy&quot;:&quot;stretch&quot;}"/>
  <p:tag name="KSO_WM_ASSEMBLE_CHIP_INDEX" val="fb6842f601044617b4487bf0691fc3a5"/>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239460dc7b9e4f4098da4e05e022f9d4"/>
  <p:tag name="KSO_WM_UNIT_DECORATE_INFO" val=""/>
  <p:tag name="KSO_WM_UNIT_SM_LIMIT_TYPE" val=""/>
  <p:tag name="KSO_WM_CHIP_FILLAREA_FILL_RULE" val="{&quot;fill_align&quot;:&quot;cm&quot;,&quot;fill_effect&quot;:[],&quot;fill_mode&quot;:&quot;full&quot;,&quot;sacle_strategy&quot;:&quot;stretch&quot;}"/>
  <p:tag name="KSO_WM_ASSEMBLE_CHIP_INDEX" val="0cf350c0ecea4f30b33c1741ca7d2149"/>
  <p:tag name="KSO_WM_SLIDE_BACKGROUND_TYPE" val="topBotto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a6800c7e20c940a8b46a36d9f6ff0b14"/>
  <p:tag name="KSO_WM_UNIT_DECORATE_INFO" val=""/>
  <p:tag name="KSO_WM_UNIT_SM_LIMIT_TYPE" val=""/>
  <p:tag name="KSO_WM_CHIP_FILLAREA_FILL_RULE" val="{&quot;fill_align&quot;:&quot;cm&quot;,&quot;fill_effect&quot;:[],&quot;fill_mode&quot;:&quot;full&quot;,&quot;sacle_strategy&quot;:&quot;stretch&quot;}"/>
  <p:tag name="KSO_WM_ASSEMBLE_CHIP_INDEX" val="fcab0bbff95c4da99a732648a3da7154"/>
  <p:tag name="KSO_WM_SLIDE_BACKGROUND_TYPE" val="topBotto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18329c8753c94719a0939d4b2783e28d"/>
  <p:tag name="KSO_WM_UNIT_DECORATE_INFO" val=""/>
  <p:tag name="KSO_WM_UNIT_SM_LIMIT_TYPE" val=""/>
  <p:tag name="KSO_WM_CHIP_FILLAREA_FILL_RULE" val="{&quot;fill_align&quot;:&quot;cm&quot;,&quot;fill_effect&quot;:[],&quot;fill_mode&quot;:&quot;full&quot;,&quot;sacle_strategy&quot;:&quot;stretch&quot;}"/>
  <p:tag name="KSO_WM_ASSEMBLE_CHIP_INDEX" val="659b2d4990d847729165b881ce7ea3c1"/>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713bccf961b0404e89d3cfc5cb753615"/>
  <p:tag name="KSO_WM_UNIT_DECORATE_INFO" val=""/>
  <p:tag name="KSO_WM_UNIT_SM_LIMIT_TYPE" val=""/>
  <p:tag name="KSO_WM_CHIP_FILLAREA_FILL_RULE" val="{&quot;fill_align&quot;:&quot;cm&quot;,&quot;fill_effect&quot;:[],&quot;fill_mode&quot;:&quot;full&quot;,&quot;sacle_strategy&quot;:&quot;stretch&quot;}"/>
  <p:tag name="KSO_WM_ASSEMBLE_CHIP_INDEX" val="3a4f3f49c27c452499f0b1198f346818"/>
  <p:tag name="KSO_WM_SLIDE_BACKGROUND_TYPE" val="bottomTop"/>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86eab7c27ee548ca87e618da596cde98"/>
  <p:tag name="KSO_WM_UNIT_DECORATE_INFO" val=""/>
  <p:tag name="KSO_WM_UNIT_SM_LIMIT_TYPE" val=""/>
  <p:tag name="KSO_WM_CHIP_FILLAREA_FILL_RULE" val="{&quot;fill_align&quot;:&quot;cm&quot;,&quot;fill_effect&quot;:[],&quot;fill_mode&quot;:&quot;full&quot;,&quot;sacle_strategy&quot;:&quot;stretch&quot;}"/>
  <p:tag name="KSO_WM_ASSEMBLE_CHIP_INDEX" val="244857e35fa348cb9e1b462143d08bca"/>
  <p:tag name="KSO_WM_SLIDE_BACKGROUND_TYPE" val="bottomTop"/>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b0933205d3404b889a620e9247d080"/>
  <p:tag name="KSO_WM_UNIT_DECORATE_INFO" val=""/>
  <p:tag name="KSO_WM_UNIT_SM_LIMIT_TYPE" val=""/>
  <p:tag name="KSO_WM_CHIP_FILLAREA_FILL_RULE" val="{&quot;fill_align&quot;:&quot;cm&quot;,&quot;fill_effect&quot;:[],&quot;fill_mode&quot;:&quot;full&quot;,&quot;sacle_strategy&quot;:&quot;stretch&quot;}"/>
  <p:tag name="KSO_WM_ASSEMBLE_CHIP_INDEX" val="0d20b1e2743940468ed7d7ffc2e013cd"/>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4b7a90c8637d4acc8060af86a464fc2d"/>
  <p:tag name="KSO_WM_UNIT_DECORATE_INFO" val=""/>
  <p:tag name="KSO_WM_UNIT_SM_LIMIT_TYPE" val=""/>
  <p:tag name="KSO_WM_CHIP_FILLAREA_FILL_RULE" val="{&quot;fill_align&quot;:&quot;cm&quot;,&quot;fill_effect&quot;:[],&quot;fill_mode&quot;:&quot;full&quot;,&quot;sacle_strategy&quot;:&quot;stretch&quot;}"/>
  <p:tag name="KSO_WM_ASSEMBLE_CHIP_INDEX" val="a734428c37484c0692a09a05cbd80b7c"/>
  <p:tag name="KSO_WM_SLIDE_BACKGROUND_TYPE" val="navigation"/>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91dbac8175654476b9600605a9e5a83e"/>
  <p:tag name="KSO_WM_UNIT_DECORATE_INFO" val=""/>
  <p:tag name="KSO_WM_UNIT_SM_LIMIT_TYPE" val=""/>
  <p:tag name="KSO_WM_CHIP_FILLAREA_FILL_RULE" val="{&quot;fill_align&quot;:&quot;cm&quot;,&quot;fill_effect&quot;:[],&quot;fill_mode&quot;:&quot;full&quot;,&quot;sacle_strategy&quot;:&quot;stretch&quot;}"/>
  <p:tag name="KSO_WM_ASSEMBLE_CHIP_INDEX" val="33ce4eaf307e4c6e819a016b901a17b4"/>
  <p:tag name="KSO_WM_SLIDE_BACKGROUND_TYPE" val="navigation"/>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5416_5*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2"/>
  <p:tag name="KSO_WM_UNIT_DEC_AREA_ID" val="3481a0c4edc94e968dec45f8206906bd"/>
  <p:tag name="KSO_WM_UNIT_DECORATE_INFO" val=""/>
  <p:tag name="KSO_WM_UNIT_SM_LIMIT_TYPE" val=""/>
  <p:tag name="KSO_WM_CHIP_FILLAREA_FILL_RULE" val="{&quot;fill_align&quot;:&quot;cm&quot;,&quot;fill_effect&quot;:[],&quot;fill_mode&quot;:&quot;full&quot;,&quot;sacle_strategy&quot;:&quot;stretch&quot;}"/>
  <p:tag name="KSO_WM_ASSEMBLE_CHIP_INDEX" val="476258df56664f3ba0dcdb3e6d859eac"/>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3*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0"/>
  <p:tag name="KSO_WM_UNIT_DEC_AREA_ID" val="cf70c8abf1b4414c98d6dd20113b0f10"/>
  <p:tag name="KSO_WM_UNIT_DECORATE_INFO" val=""/>
  <p:tag name="KSO_WM_UNIT_SM_LIMIT_TYPE" val=""/>
  <p:tag name="KSO_WM_CHIP_FILLAREA_FILL_RULE" val="{&quot;fill_align&quot;:&quot;cm&quot;,&quot;fill_effect&quot;:[],&quot;fill_mode&quot;:&quot;full&quot;,&quot;sacle_strategy&quot;:&quot;stretch&quot;}"/>
  <p:tag name="KSO_WM_ASSEMBLE_CHIP_INDEX" val="abf022292d7248cd9794bd54d808bbd7"/>
  <p:tag name="KSO_WM_SLIDE_BACKGROUND_TYPE" val="belt"/>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5416_4*i*1"/>
  <p:tag name="KSO_WM_TEMPLATE_CATEGORY" val="chip"/>
  <p:tag name="KSO_WM_TEMPLATE_INDEX" val="20205416"/>
  <p:tag name="KSO_WM_UNIT_LAYERLEVEL" val="1"/>
  <p:tag name="KSO_WM_TAG_VERSION" val="1.0"/>
  <p:tag name="KSO_WM_BEAUTIFY_FLAG" val="#wm#"/>
  <p:tag name="KSO_WM_CHIP_GROUPID" val="5f8cfee0a61ec3b55284a7ed"/>
  <p:tag name="KSO_WM_CHIP_XID" val="5f8cfee0a61ec3b55284a7f1"/>
  <p:tag name="KSO_WM_UNIT_DEC_AREA_ID" val="242973ce1e764fc9a4072bff51e3e6a7"/>
  <p:tag name="KSO_WM_UNIT_DECORATE_INFO" val=""/>
  <p:tag name="KSO_WM_UNIT_SM_LIMIT_TYPE" val=""/>
  <p:tag name="KSO_WM_CHIP_FILLAREA_FILL_RULE" val="{&quot;fill_align&quot;:&quot;cm&quot;,&quot;fill_effect&quot;:[],&quot;fill_mode&quot;:&quot;full&quot;,&quot;sacle_strategy&quot;:&quot;stretch&quot;}"/>
  <p:tag name="KSO_WM_ASSEMBLE_CHIP_INDEX" val="991caf7e58cd4a92b13b519af183f2d4"/>
  <p:tag name="KSO_WM_SLIDE_BACKGROUND_TYPE" val="belt"/>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
      <a:dk1>
        <a:sysClr val="windowText" lastClr="000000"/>
      </a:dk1>
      <a:lt1>
        <a:sysClr val="window" lastClr="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EEF1F6"/>
      </a:dk2>
      <a:lt2>
        <a:srgbClr val="FFFFFF"/>
      </a:lt2>
      <a:accent1>
        <a:srgbClr val="5E7A9C"/>
      </a:accent1>
      <a:accent2>
        <a:srgbClr val="648190"/>
      </a:accent2>
      <a:accent3>
        <a:srgbClr val="698883"/>
      </a:accent3>
      <a:accent4>
        <a:srgbClr val="6F8E77"/>
      </a:accent4>
      <a:accent5>
        <a:srgbClr val="74956A"/>
      </a:accent5>
      <a:accent6>
        <a:srgbClr val="7A9C5E"/>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1416</Words>
  <Application>Microsoft Office PowerPoint</Application>
  <PresentationFormat>宽屏</PresentationFormat>
  <Paragraphs>88</Paragraphs>
  <Slides>30</Slides>
  <Notes>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30</vt:i4>
      </vt:variant>
    </vt:vector>
  </HeadingPairs>
  <TitlesOfParts>
    <vt:vector size="39" baseType="lpstr">
      <vt:lpstr>等线</vt:lpstr>
      <vt:lpstr>等线 Light</vt:lpstr>
      <vt:lpstr>微软雅黑</vt:lpstr>
      <vt:lpstr>Arial</vt:lpstr>
      <vt:lpstr>Calibri</vt:lpstr>
      <vt:lpstr>Wingdings</vt:lpstr>
      <vt:lpstr>Office 主题​​</vt:lpstr>
      <vt:lpstr>4_Office 主题​​</vt:lpstr>
      <vt:lpstr>3_Office 主题​​</vt:lpstr>
      <vt:lpstr>上海麦士&amp;予芯智能  联合开发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小草</dc:creator>
  <cp:lastModifiedBy>王 蔚</cp:lastModifiedBy>
  <cp:revision>586</cp:revision>
  <dcterms:created xsi:type="dcterms:W3CDTF">2020-06-18T03:30:00Z</dcterms:created>
  <dcterms:modified xsi:type="dcterms:W3CDTF">2020-12-04T04:23:14Z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